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30" r:id="rId3"/>
    <p:sldId id="351" r:id="rId4"/>
    <p:sldId id="309" r:id="rId5"/>
    <p:sldId id="283" r:id="rId6"/>
    <p:sldId id="327" r:id="rId7"/>
    <p:sldId id="310" r:id="rId8"/>
    <p:sldId id="320" r:id="rId9"/>
    <p:sldId id="279" r:id="rId10"/>
    <p:sldId id="321" r:id="rId11"/>
    <p:sldId id="280" r:id="rId12"/>
    <p:sldId id="281" r:id="rId13"/>
    <p:sldId id="319" r:id="rId14"/>
    <p:sldId id="282" r:id="rId15"/>
    <p:sldId id="328" r:id="rId16"/>
    <p:sldId id="311" r:id="rId17"/>
    <p:sldId id="322" r:id="rId18"/>
    <p:sldId id="284" r:id="rId19"/>
    <p:sldId id="323" r:id="rId20"/>
    <p:sldId id="285" r:id="rId21"/>
    <p:sldId id="286" r:id="rId22"/>
    <p:sldId id="324" r:id="rId23"/>
    <p:sldId id="287" r:id="rId24"/>
    <p:sldId id="325" r:id="rId25"/>
    <p:sldId id="288" r:id="rId26"/>
    <p:sldId id="350" r:id="rId27"/>
    <p:sldId id="772" r:id="rId28"/>
    <p:sldId id="272" r:id="rId29"/>
  </p:sldIdLst>
  <p:sldSz cx="9144000" cy="6858000" type="screen4x3"/>
  <p:notesSz cx="6858000" cy="9144000"/>
  <p:defaultTextStyle>
    <a:defPPr>
      <a:defRPr lang="es-E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27272"/>
    <a:srgbClr val="575756"/>
    <a:srgbClr val="5A5A5A"/>
    <a:srgbClr val="606060"/>
    <a:srgbClr val="3A3A3A"/>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4" d="100"/>
          <a:sy n="64" d="100"/>
        </p:scale>
        <p:origin x="1482" y="7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94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8655C69-6BA7-44C0-A196-75C1DDBA50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s-PE"/>
          </a:p>
        </p:txBody>
      </p:sp>
      <p:sp>
        <p:nvSpPr>
          <p:cNvPr id="3" name="Marcador de fecha 2">
            <a:extLst>
              <a:ext uri="{FF2B5EF4-FFF2-40B4-BE49-F238E27FC236}">
                <a16:creationId xmlns:a16="http://schemas.microsoft.com/office/drawing/2014/main" id="{050BA897-2E56-462C-A4FC-2A786971AB1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62F47D54-CE19-471A-A5D5-04BB1786D4BC}" type="datetimeFigureOut">
              <a:rPr lang="es-PE"/>
              <a:pPr>
                <a:defRPr/>
              </a:pPr>
              <a:t>21/02/2021</a:t>
            </a:fld>
            <a:endParaRPr lang="es-PE"/>
          </a:p>
        </p:txBody>
      </p:sp>
      <p:sp>
        <p:nvSpPr>
          <p:cNvPr id="4" name="Marcador de imagen de diapositiva 3">
            <a:extLst>
              <a:ext uri="{FF2B5EF4-FFF2-40B4-BE49-F238E27FC236}">
                <a16:creationId xmlns:a16="http://schemas.microsoft.com/office/drawing/2014/main" id="{8617B880-D8F6-4090-9AD0-89678928B569}"/>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s-PE" noProof="0"/>
          </a:p>
        </p:txBody>
      </p:sp>
      <p:sp>
        <p:nvSpPr>
          <p:cNvPr id="5" name="Marcador de notas 4">
            <a:extLst>
              <a:ext uri="{FF2B5EF4-FFF2-40B4-BE49-F238E27FC236}">
                <a16:creationId xmlns:a16="http://schemas.microsoft.com/office/drawing/2014/main" id="{E69F8AA1-6DD7-4DC8-8DBA-A7060134F5F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PE" noProof="0"/>
          </a:p>
        </p:txBody>
      </p:sp>
      <p:sp>
        <p:nvSpPr>
          <p:cNvPr id="6" name="Marcador de pie de página 5">
            <a:extLst>
              <a:ext uri="{FF2B5EF4-FFF2-40B4-BE49-F238E27FC236}">
                <a16:creationId xmlns:a16="http://schemas.microsoft.com/office/drawing/2014/main" id="{5E1FAC48-6FE4-4E25-B4F7-E3C949C6BF7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s-PE"/>
          </a:p>
        </p:txBody>
      </p:sp>
      <p:sp>
        <p:nvSpPr>
          <p:cNvPr id="7" name="Marcador de número de diapositiva 6">
            <a:extLst>
              <a:ext uri="{FF2B5EF4-FFF2-40B4-BE49-F238E27FC236}">
                <a16:creationId xmlns:a16="http://schemas.microsoft.com/office/drawing/2014/main" id="{6599BC58-6262-4E5B-8EFB-1028D919754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34BCA9-76D5-46C6-A3AA-EC0FB857DA09}" type="slidenum">
              <a:rPr lang="es-PE" altLang="es-419"/>
              <a:pPr>
                <a:defRPr/>
              </a:pPr>
              <a:t>‹Nº›</a:t>
            </a:fld>
            <a:endParaRPr lang="es-PE" altLang="es-419"/>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152FA62-D76B-4D5F-9A0B-3E900A38F034}"/>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s-ES_tradnl" altLang="es-PE"/>
              <a:t>Introducción a las Bases de Datos</a:t>
            </a:r>
          </a:p>
        </p:txBody>
      </p:sp>
      <p:sp>
        <p:nvSpPr>
          <p:cNvPr id="18435" name="Rectangle 3">
            <a:extLst>
              <a:ext uri="{FF2B5EF4-FFF2-40B4-BE49-F238E27FC236}">
                <a16:creationId xmlns:a16="http://schemas.microsoft.com/office/drawing/2014/main" id="{104FDE96-B6A7-4BD0-8F3F-9AD37B778099}"/>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41A61DF-048C-4CAB-A138-33E1829167DD}" type="datetime3">
              <a:rPr lang="es-ES_tradnl" altLang="es-PE" smtClean="0"/>
              <a:pPr/>
              <a:t>21.02.21</a:t>
            </a:fld>
            <a:endParaRPr lang="es-ES_tradnl" altLang="es-PE"/>
          </a:p>
        </p:txBody>
      </p:sp>
      <p:sp>
        <p:nvSpPr>
          <p:cNvPr id="18436" name="Rectangle 6">
            <a:extLst>
              <a:ext uri="{FF2B5EF4-FFF2-40B4-BE49-F238E27FC236}">
                <a16:creationId xmlns:a16="http://schemas.microsoft.com/office/drawing/2014/main" id="{CE43D6EF-4EA0-49D6-920E-4E9DEA5F9B4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s-ES_tradnl" altLang="es-PE"/>
              <a:t>UPC - Ingeniería de Sistemas</a:t>
            </a:r>
          </a:p>
        </p:txBody>
      </p:sp>
      <p:sp>
        <p:nvSpPr>
          <p:cNvPr id="18437" name="Rectangle 7">
            <a:extLst>
              <a:ext uri="{FF2B5EF4-FFF2-40B4-BE49-F238E27FC236}">
                <a16:creationId xmlns:a16="http://schemas.microsoft.com/office/drawing/2014/main" id="{CCEAE0D5-F85F-4D3F-ADD1-48E18D1E30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E02B9D9-B1CB-4D4D-BECE-4E8594AD4B27}" type="slidenum">
              <a:rPr lang="es-ES_tradnl" altLang="es-PE" smtClean="0"/>
              <a:pPr/>
              <a:t>10</a:t>
            </a:fld>
            <a:endParaRPr lang="es-ES_tradnl" altLang="es-PE"/>
          </a:p>
        </p:txBody>
      </p:sp>
      <p:sp>
        <p:nvSpPr>
          <p:cNvPr id="18438" name="Rectangle 2">
            <a:extLst>
              <a:ext uri="{FF2B5EF4-FFF2-40B4-BE49-F238E27FC236}">
                <a16:creationId xmlns:a16="http://schemas.microsoft.com/office/drawing/2014/main" id="{DBC08247-2C9B-4283-AD5D-1FAAE9D05B52}"/>
              </a:ext>
            </a:extLst>
          </p:cNvPr>
          <p:cNvSpPr>
            <a:spLocks noChangeArrowheads="1" noTextEdit="1"/>
          </p:cNvSpPr>
          <p:nvPr>
            <p:ph type="sldImg"/>
          </p:nvPr>
        </p:nvSpPr>
        <p:spPr bwMode="auto">
          <a:xfrm>
            <a:off x="1098550" y="700088"/>
            <a:ext cx="4665663" cy="3498850"/>
          </a:xfrm>
          <a:solidFill>
            <a:srgbClr val="FFFFFF"/>
          </a:solidFill>
          <a:ln>
            <a:solidFill>
              <a:srgbClr val="000000"/>
            </a:solidFill>
            <a:miter lim="800000"/>
            <a:headEnd/>
            <a:tailEnd/>
          </a:ln>
        </p:spPr>
      </p:sp>
      <p:sp>
        <p:nvSpPr>
          <p:cNvPr id="18439" name="Rectangle 3">
            <a:extLst>
              <a:ext uri="{FF2B5EF4-FFF2-40B4-BE49-F238E27FC236}">
                <a16:creationId xmlns:a16="http://schemas.microsoft.com/office/drawing/2014/main" id="{35A99FAB-DD8C-416F-880A-4DE11FA5BE02}"/>
              </a:ext>
            </a:extLst>
          </p:cNvPr>
          <p:cNvSpPr>
            <a:spLocks noChangeArrowheads="1"/>
          </p:cNvSpPr>
          <p:nvPr>
            <p:ph type="body" idx="1"/>
          </p:nvPr>
        </p:nvSpPr>
        <p:spPr bwMode="auto">
          <a:xfrm>
            <a:off x="914400" y="4432300"/>
            <a:ext cx="5029200" cy="419735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s-ES_tradnl" altLang="es-PE"/>
              <a:t>Supuestos:</a:t>
            </a:r>
          </a:p>
          <a:p>
            <a:pPr eaLnBrk="1" hangingPunct="1">
              <a:spcBef>
                <a:spcPct val="0"/>
              </a:spcBef>
            </a:pPr>
            <a:r>
              <a:rPr lang="es-ES_tradnl" altLang="es-PE"/>
              <a:t>Un alumno en un curso tiene un único profesor</a:t>
            </a:r>
          </a:p>
          <a:p>
            <a:pPr eaLnBrk="1" hangingPunct="1">
              <a:spcBef>
                <a:spcPct val="0"/>
              </a:spcBef>
            </a:pPr>
            <a:r>
              <a:rPr lang="es-ES_tradnl" altLang="es-PE"/>
              <a:t>Un profesor puede dictar varios cursos</a:t>
            </a:r>
          </a:p>
          <a:p>
            <a:pPr eaLnBrk="1" hangingPunct="1">
              <a:spcBef>
                <a:spcPct val="0"/>
              </a:spcBef>
            </a:pPr>
            <a:r>
              <a:rPr lang="es-ES_tradnl" altLang="es-PE"/>
              <a:t>Un alumno en un curso tiene una única nota</a:t>
            </a:r>
            <a:endParaRPr lang="es-ES" altLang="es-P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B3220FB-A886-4466-955B-1DD3184A57C2}"/>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s-ES_tradnl" altLang="es-PE"/>
              <a:t>Introducción a las Bases de Datos</a:t>
            </a:r>
          </a:p>
        </p:txBody>
      </p:sp>
      <p:sp>
        <p:nvSpPr>
          <p:cNvPr id="20483" name="Rectangle 3">
            <a:extLst>
              <a:ext uri="{FF2B5EF4-FFF2-40B4-BE49-F238E27FC236}">
                <a16:creationId xmlns:a16="http://schemas.microsoft.com/office/drawing/2014/main" id="{64F6B907-B767-4E79-9664-A7BF42E0E7C9}"/>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6B0BE3D-45F2-4F73-A813-54843C608011}" type="datetime3">
              <a:rPr lang="es-ES_tradnl" altLang="es-PE" smtClean="0"/>
              <a:pPr/>
              <a:t>21.02.21</a:t>
            </a:fld>
            <a:endParaRPr lang="es-ES_tradnl" altLang="es-PE"/>
          </a:p>
        </p:txBody>
      </p:sp>
      <p:sp>
        <p:nvSpPr>
          <p:cNvPr id="20484" name="Rectangle 6">
            <a:extLst>
              <a:ext uri="{FF2B5EF4-FFF2-40B4-BE49-F238E27FC236}">
                <a16:creationId xmlns:a16="http://schemas.microsoft.com/office/drawing/2014/main" id="{FDFD317E-CB0F-406F-BFC4-20A7B7DDB4E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s-ES_tradnl" altLang="es-PE"/>
              <a:t>UPC - Ingeniería de Sistemas</a:t>
            </a:r>
          </a:p>
        </p:txBody>
      </p:sp>
      <p:sp>
        <p:nvSpPr>
          <p:cNvPr id="20485" name="Rectangle 7">
            <a:extLst>
              <a:ext uri="{FF2B5EF4-FFF2-40B4-BE49-F238E27FC236}">
                <a16:creationId xmlns:a16="http://schemas.microsoft.com/office/drawing/2014/main" id="{13E064DC-9658-48FF-9748-976BFDB6A6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330E1D1-45B0-42B9-8D85-A1C006247EDF}" type="slidenum">
              <a:rPr lang="es-ES_tradnl" altLang="es-PE" smtClean="0"/>
              <a:pPr/>
              <a:t>11</a:t>
            </a:fld>
            <a:endParaRPr lang="es-ES_tradnl" altLang="es-PE"/>
          </a:p>
        </p:txBody>
      </p:sp>
      <p:sp>
        <p:nvSpPr>
          <p:cNvPr id="20486" name="Rectangle 2">
            <a:extLst>
              <a:ext uri="{FF2B5EF4-FFF2-40B4-BE49-F238E27FC236}">
                <a16:creationId xmlns:a16="http://schemas.microsoft.com/office/drawing/2014/main" id="{E06566A1-0F88-4092-B63E-6FF896B0A16A}"/>
              </a:ext>
            </a:extLst>
          </p:cNvPr>
          <p:cNvSpPr>
            <a:spLocks noChangeArrowheads="1" noTextEdit="1"/>
          </p:cNvSpPr>
          <p:nvPr>
            <p:ph type="sldImg"/>
          </p:nvPr>
        </p:nvSpPr>
        <p:spPr bwMode="auto">
          <a:xfrm>
            <a:off x="1098550" y="700088"/>
            <a:ext cx="4665663" cy="3498850"/>
          </a:xfrm>
          <a:solidFill>
            <a:srgbClr val="FFFFFF"/>
          </a:solidFill>
          <a:ln>
            <a:solidFill>
              <a:srgbClr val="000000"/>
            </a:solidFill>
            <a:miter lim="800000"/>
            <a:headEnd/>
            <a:tailEnd/>
          </a:ln>
        </p:spPr>
      </p:sp>
      <p:sp>
        <p:nvSpPr>
          <p:cNvPr id="20487" name="Rectangle 3">
            <a:extLst>
              <a:ext uri="{FF2B5EF4-FFF2-40B4-BE49-F238E27FC236}">
                <a16:creationId xmlns:a16="http://schemas.microsoft.com/office/drawing/2014/main" id="{4B4E94B6-F14F-46F9-B2D9-D4608AFDA8FD}"/>
              </a:ext>
            </a:extLst>
          </p:cNvPr>
          <p:cNvSpPr>
            <a:spLocks noChangeArrowheads="1"/>
          </p:cNvSpPr>
          <p:nvPr>
            <p:ph type="body" idx="1"/>
          </p:nvPr>
        </p:nvSpPr>
        <p:spPr bwMode="auto">
          <a:xfrm>
            <a:off x="914400" y="4432300"/>
            <a:ext cx="5029200" cy="419735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s-ES_tradnl" altLang="es-PE"/>
              <a:t>Supuestos:</a:t>
            </a:r>
          </a:p>
          <a:p>
            <a:pPr eaLnBrk="1" hangingPunct="1">
              <a:spcBef>
                <a:spcPct val="0"/>
              </a:spcBef>
            </a:pPr>
            <a:r>
              <a:rPr lang="es-ES_tradnl" altLang="es-PE"/>
              <a:t>Un alumno en un curso tiene un único profesor</a:t>
            </a:r>
          </a:p>
          <a:p>
            <a:pPr eaLnBrk="1" hangingPunct="1">
              <a:spcBef>
                <a:spcPct val="0"/>
              </a:spcBef>
            </a:pPr>
            <a:r>
              <a:rPr lang="es-ES_tradnl" altLang="es-PE"/>
              <a:t>Un profesor puede dictar varios cursos</a:t>
            </a:r>
          </a:p>
          <a:p>
            <a:pPr eaLnBrk="1" hangingPunct="1">
              <a:spcBef>
                <a:spcPct val="0"/>
              </a:spcBef>
            </a:pPr>
            <a:r>
              <a:rPr lang="es-ES_tradnl" altLang="es-PE"/>
              <a:t>Un alumno en un curso tiene una única nota</a:t>
            </a:r>
            <a:endParaRPr lang="es-ES" altLang="es-P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C3786-7D14-4F80-A84B-4DA063B4AE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5517" t="21265" r="10732" b="19208"/>
          <a:stretch>
            <a:fillRect/>
          </a:stretch>
        </p:blipFill>
        <p:spPr bwMode="auto">
          <a:xfrm>
            <a:off x="0" y="-58738"/>
            <a:ext cx="9251950" cy="6911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ítulo 1"/>
          <p:cNvSpPr>
            <a:spLocks noGrp="1"/>
          </p:cNvSpPr>
          <p:nvPr>
            <p:ph type="ctrTitle" idx="4294967295"/>
          </p:nvPr>
        </p:nvSpPr>
        <p:spPr>
          <a:xfrm>
            <a:off x="457200" y="2582863"/>
            <a:ext cx="7772400" cy="1470025"/>
          </a:xfrm>
          <a:ln>
            <a:solidFill>
              <a:srgbClr val="4F81BD"/>
            </a:solidFill>
            <a:miter lim="800000"/>
            <a:headEnd/>
            <a:tailEnd/>
          </a:ln>
        </p:spPr>
        <p:txBody>
          <a:bodyPr/>
          <a:lstStyle/>
          <a:p>
            <a:r>
              <a:rPr lang="es-ES" altLang="es-PE" dirty="0"/>
              <a:t>TÍTULO</a:t>
            </a:r>
          </a:p>
        </p:txBody>
      </p:sp>
    </p:spTree>
    <p:extLst>
      <p:ext uri="{BB962C8B-B14F-4D97-AF65-F5344CB8AC3E}">
        <p14:creationId xmlns:p14="http://schemas.microsoft.com/office/powerpoint/2010/main" val="4030861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CA58CBB2-F90A-4AE7-9620-B431116A05A5}"/>
              </a:ext>
            </a:extLst>
          </p:cNvPr>
          <p:cNvSpPr>
            <a:spLocks noGrp="1"/>
          </p:cNvSpPr>
          <p:nvPr>
            <p:ph type="dt" sz="half" idx="10"/>
          </p:nvPr>
        </p:nvSpPr>
        <p:spPr/>
        <p:txBody>
          <a:bodyPr/>
          <a:lstStyle>
            <a:lvl1pPr>
              <a:defRPr/>
            </a:lvl1pPr>
          </a:lstStyle>
          <a:p>
            <a:pPr>
              <a:defRPr/>
            </a:pPr>
            <a:fld id="{F5B15CB6-1F29-4228-97D9-E7DDEE6D3CE9}" type="datetimeFigureOut">
              <a:rPr lang="es-ES" altLang="es-PE"/>
              <a:pPr>
                <a:defRPr/>
              </a:pPr>
              <a:t>21/02/2021</a:t>
            </a:fld>
            <a:endParaRPr lang="es-ES" altLang="es-PE"/>
          </a:p>
        </p:txBody>
      </p:sp>
      <p:sp>
        <p:nvSpPr>
          <p:cNvPr id="5" name="Marcador de pie de página 4">
            <a:extLst>
              <a:ext uri="{FF2B5EF4-FFF2-40B4-BE49-F238E27FC236}">
                <a16:creationId xmlns:a16="http://schemas.microsoft.com/office/drawing/2014/main" id="{051588DD-2558-4A71-A5F0-DA259711B3B1}"/>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DC32E525-5438-49B8-964A-CEB39DA58623}"/>
              </a:ext>
            </a:extLst>
          </p:cNvPr>
          <p:cNvSpPr>
            <a:spLocks noGrp="1"/>
          </p:cNvSpPr>
          <p:nvPr>
            <p:ph type="sldNum" sz="quarter" idx="12"/>
          </p:nvPr>
        </p:nvSpPr>
        <p:spPr/>
        <p:txBody>
          <a:bodyPr/>
          <a:lstStyle>
            <a:lvl1pPr>
              <a:defRPr/>
            </a:lvl1pPr>
          </a:lstStyle>
          <a:p>
            <a:pPr>
              <a:defRPr/>
            </a:pPr>
            <a:fld id="{351C9B07-84FA-4374-8556-691AF5B2747E}" type="slidenum">
              <a:rPr lang="es-ES" altLang="es-PE"/>
              <a:pPr>
                <a:defRPr/>
              </a:pPr>
              <a:t>‹Nº›</a:t>
            </a:fld>
            <a:endParaRPr lang="es-ES" altLang="es-PE"/>
          </a:p>
        </p:txBody>
      </p:sp>
    </p:spTree>
    <p:extLst>
      <p:ext uri="{BB962C8B-B14F-4D97-AF65-F5344CB8AC3E}">
        <p14:creationId xmlns:p14="http://schemas.microsoft.com/office/powerpoint/2010/main" val="148733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928A5E7B-29A2-481B-8D5C-68F5D0B6B6D3}"/>
              </a:ext>
            </a:extLst>
          </p:cNvPr>
          <p:cNvSpPr>
            <a:spLocks noGrp="1"/>
          </p:cNvSpPr>
          <p:nvPr>
            <p:ph type="dt" sz="half" idx="10"/>
          </p:nvPr>
        </p:nvSpPr>
        <p:spPr/>
        <p:txBody>
          <a:bodyPr/>
          <a:lstStyle>
            <a:lvl1pPr>
              <a:defRPr/>
            </a:lvl1pPr>
          </a:lstStyle>
          <a:p>
            <a:pPr>
              <a:defRPr/>
            </a:pPr>
            <a:fld id="{A0C4C25E-1720-47EE-9A09-EB98B50E02E2}" type="datetimeFigureOut">
              <a:rPr lang="es-ES" altLang="es-PE"/>
              <a:pPr>
                <a:defRPr/>
              </a:pPr>
              <a:t>21/02/2021</a:t>
            </a:fld>
            <a:endParaRPr lang="es-ES" altLang="es-PE"/>
          </a:p>
        </p:txBody>
      </p:sp>
      <p:sp>
        <p:nvSpPr>
          <p:cNvPr id="5" name="Marcador de pie de página 4">
            <a:extLst>
              <a:ext uri="{FF2B5EF4-FFF2-40B4-BE49-F238E27FC236}">
                <a16:creationId xmlns:a16="http://schemas.microsoft.com/office/drawing/2014/main" id="{39C258C1-0047-434B-B742-BE256129F80E}"/>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EDAD34B8-0076-4392-BF46-AECC914A2547}"/>
              </a:ext>
            </a:extLst>
          </p:cNvPr>
          <p:cNvSpPr>
            <a:spLocks noGrp="1"/>
          </p:cNvSpPr>
          <p:nvPr>
            <p:ph type="sldNum" sz="quarter" idx="12"/>
          </p:nvPr>
        </p:nvSpPr>
        <p:spPr/>
        <p:txBody>
          <a:bodyPr/>
          <a:lstStyle>
            <a:lvl1pPr>
              <a:defRPr/>
            </a:lvl1pPr>
          </a:lstStyle>
          <a:p>
            <a:pPr>
              <a:defRPr/>
            </a:pPr>
            <a:fld id="{5F06B493-9F24-4686-B693-61C968F92C85}" type="slidenum">
              <a:rPr lang="es-ES" altLang="es-PE"/>
              <a:pPr>
                <a:defRPr/>
              </a:pPr>
              <a:t>‹Nº›</a:t>
            </a:fld>
            <a:endParaRPr lang="es-ES" altLang="es-PE"/>
          </a:p>
        </p:txBody>
      </p:sp>
    </p:spTree>
    <p:extLst>
      <p:ext uri="{BB962C8B-B14F-4D97-AF65-F5344CB8AC3E}">
        <p14:creationId xmlns:p14="http://schemas.microsoft.com/office/powerpoint/2010/main" val="264119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154677E-2DF8-436D-81DA-D4E5B8A8C91C}"/>
              </a:ext>
            </a:extLst>
          </p:cNvPr>
          <p:cNvSpPr>
            <a:spLocks noGrp="1"/>
          </p:cNvSpPr>
          <p:nvPr>
            <p:ph type="dt" sz="half" idx="10"/>
          </p:nvPr>
        </p:nvSpPr>
        <p:spPr/>
        <p:txBody>
          <a:bodyPr/>
          <a:lstStyle>
            <a:lvl1pPr>
              <a:defRPr/>
            </a:lvl1pPr>
          </a:lstStyle>
          <a:p>
            <a:pPr>
              <a:defRPr/>
            </a:pPr>
            <a:fld id="{D21CE6C1-E0FD-4BEB-B6C0-8D11D4D30122}" type="datetime5">
              <a:rPr lang="es-ES" altLang="es-PE"/>
              <a:pPr>
                <a:defRPr/>
              </a:pPr>
              <a:t>21-feb.-21</a:t>
            </a:fld>
            <a:endParaRPr lang="es-ES" altLang="es-PE"/>
          </a:p>
        </p:txBody>
      </p:sp>
      <p:sp>
        <p:nvSpPr>
          <p:cNvPr id="5" name="Marcador de pie de página 4">
            <a:extLst>
              <a:ext uri="{FF2B5EF4-FFF2-40B4-BE49-F238E27FC236}">
                <a16:creationId xmlns:a16="http://schemas.microsoft.com/office/drawing/2014/main" id="{DD763964-6812-4A62-90BA-34AC6E35A310}"/>
              </a:ext>
            </a:extLst>
          </p:cNvPr>
          <p:cNvSpPr>
            <a:spLocks noGrp="1"/>
          </p:cNvSpPr>
          <p:nvPr>
            <p:ph type="ftr" sz="quarter" idx="11"/>
          </p:nvPr>
        </p:nvSpPr>
        <p:spPr/>
        <p:txBody>
          <a:bodyPr/>
          <a:lstStyle>
            <a:lvl1pPr>
              <a:defRPr/>
            </a:lvl1pPr>
          </a:lstStyle>
          <a:p>
            <a:pPr>
              <a:defRPr/>
            </a:pPr>
            <a:r>
              <a:rPr lang="es-ES" altLang="es-PE"/>
              <a:t>Introducción y Conceptos Básicos</a:t>
            </a:r>
          </a:p>
        </p:txBody>
      </p:sp>
      <p:sp>
        <p:nvSpPr>
          <p:cNvPr id="6" name="Marcador de número de diapositiva 5">
            <a:extLst>
              <a:ext uri="{FF2B5EF4-FFF2-40B4-BE49-F238E27FC236}">
                <a16:creationId xmlns:a16="http://schemas.microsoft.com/office/drawing/2014/main" id="{A5422657-55ED-4796-A5C3-DB98607DAFFA}"/>
              </a:ext>
            </a:extLst>
          </p:cNvPr>
          <p:cNvSpPr>
            <a:spLocks noGrp="1"/>
          </p:cNvSpPr>
          <p:nvPr>
            <p:ph type="sldNum" sz="quarter" idx="12"/>
          </p:nvPr>
        </p:nvSpPr>
        <p:spPr/>
        <p:txBody>
          <a:bodyPr/>
          <a:lstStyle>
            <a:lvl1pPr>
              <a:defRPr/>
            </a:lvl1pPr>
          </a:lstStyle>
          <a:p>
            <a:pPr>
              <a:defRPr/>
            </a:pPr>
            <a:fld id="{421B90E1-0EF7-440A-B6B6-F3F5D26E957A}" type="slidenum">
              <a:rPr lang="es-ES" altLang="es-PE"/>
              <a:pPr>
                <a:defRPr/>
              </a:pPr>
              <a:t>‹Nº›</a:t>
            </a:fld>
            <a:endParaRPr lang="es-ES" altLang="es-PE"/>
          </a:p>
        </p:txBody>
      </p:sp>
    </p:spTree>
    <p:extLst>
      <p:ext uri="{BB962C8B-B14F-4D97-AF65-F5344CB8AC3E}">
        <p14:creationId xmlns:p14="http://schemas.microsoft.com/office/powerpoint/2010/main" val="239473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5789B93-D760-4FC1-8A5E-E5F18C1D5F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253" t="21381" r="11006" b="69244"/>
          <a:stretch>
            <a:fillRect/>
          </a:stretch>
        </p:blipFill>
        <p:spPr bwMode="auto">
          <a:xfrm>
            <a:off x="0" y="0"/>
            <a:ext cx="9142413"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065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9837657-9AF2-454C-A036-37B03A283C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8699" t="21129" r="10568" b="22070"/>
          <a:stretch>
            <a:fillRect/>
          </a:stretch>
        </p:blipFill>
        <p:spPr bwMode="auto">
          <a:xfrm>
            <a:off x="-22225" y="-44450"/>
            <a:ext cx="91662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80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0848A2A-3012-46E3-9AE9-7AED67A0D5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6062" t="21394" r="10922" b="68924"/>
          <a:stretch>
            <a:fillRect/>
          </a:stretch>
        </p:blipFill>
        <p:spPr bwMode="auto">
          <a:xfrm>
            <a:off x="0" y="-3175"/>
            <a:ext cx="9128125" cy="109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037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3">
            <a:extLst>
              <a:ext uri="{FF2B5EF4-FFF2-40B4-BE49-F238E27FC236}">
                <a16:creationId xmlns:a16="http://schemas.microsoft.com/office/drawing/2014/main" id="{00414216-9AD4-40DF-950B-5B68FB023001}"/>
              </a:ext>
            </a:extLst>
          </p:cNvPr>
          <p:cNvSpPr>
            <a:spLocks noGrp="1"/>
          </p:cNvSpPr>
          <p:nvPr>
            <p:ph type="dt" sz="half" idx="10"/>
          </p:nvPr>
        </p:nvSpPr>
        <p:spPr/>
        <p:txBody>
          <a:bodyPr/>
          <a:lstStyle>
            <a:lvl1pPr>
              <a:defRPr/>
            </a:lvl1pPr>
          </a:lstStyle>
          <a:p>
            <a:pPr>
              <a:defRPr/>
            </a:pPr>
            <a:fld id="{9CE24D75-498C-49CE-8AC5-8E76B2423104}" type="datetimeFigureOut">
              <a:rPr lang="es-ES" altLang="es-PE"/>
              <a:pPr>
                <a:defRPr/>
              </a:pPr>
              <a:t>21/02/2021</a:t>
            </a:fld>
            <a:endParaRPr lang="es-ES" altLang="es-PE"/>
          </a:p>
        </p:txBody>
      </p:sp>
      <p:sp>
        <p:nvSpPr>
          <p:cNvPr id="8" name="Marcador de pie de página 4">
            <a:extLst>
              <a:ext uri="{FF2B5EF4-FFF2-40B4-BE49-F238E27FC236}">
                <a16:creationId xmlns:a16="http://schemas.microsoft.com/office/drawing/2014/main" id="{A6056389-A33A-4523-BF30-560B6957E5D7}"/>
              </a:ext>
            </a:extLst>
          </p:cNvPr>
          <p:cNvSpPr>
            <a:spLocks noGrp="1"/>
          </p:cNvSpPr>
          <p:nvPr>
            <p:ph type="ftr" sz="quarter" idx="11"/>
          </p:nvPr>
        </p:nvSpPr>
        <p:spPr/>
        <p:txBody>
          <a:bodyPr/>
          <a:lstStyle>
            <a:lvl1pPr>
              <a:defRPr/>
            </a:lvl1pPr>
          </a:lstStyle>
          <a:p>
            <a:pPr>
              <a:defRPr/>
            </a:pPr>
            <a:endParaRPr lang="es-ES"/>
          </a:p>
        </p:txBody>
      </p:sp>
      <p:sp>
        <p:nvSpPr>
          <p:cNvPr id="9" name="Marcador de número de diapositiva 5">
            <a:extLst>
              <a:ext uri="{FF2B5EF4-FFF2-40B4-BE49-F238E27FC236}">
                <a16:creationId xmlns:a16="http://schemas.microsoft.com/office/drawing/2014/main" id="{523ABC00-5F6B-4D2B-AC02-94C3249FD0D1}"/>
              </a:ext>
            </a:extLst>
          </p:cNvPr>
          <p:cNvSpPr>
            <a:spLocks noGrp="1"/>
          </p:cNvSpPr>
          <p:nvPr>
            <p:ph type="sldNum" sz="quarter" idx="12"/>
          </p:nvPr>
        </p:nvSpPr>
        <p:spPr/>
        <p:txBody>
          <a:bodyPr/>
          <a:lstStyle>
            <a:lvl1pPr>
              <a:defRPr/>
            </a:lvl1pPr>
          </a:lstStyle>
          <a:p>
            <a:pPr>
              <a:defRPr/>
            </a:pPr>
            <a:fld id="{99698E72-8799-4C22-BCE2-04734A4E9025}" type="slidenum">
              <a:rPr lang="es-ES" altLang="es-PE"/>
              <a:pPr>
                <a:defRPr/>
              </a:pPr>
              <a:t>‹Nº›</a:t>
            </a:fld>
            <a:endParaRPr lang="es-ES" altLang="es-PE"/>
          </a:p>
        </p:txBody>
      </p:sp>
    </p:spTree>
    <p:extLst>
      <p:ext uri="{BB962C8B-B14F-4D97-AF65-F5344CB8AC3E}">
        <p14:creationId xmlns:p14="http://schemas.microsoft.com/office/powerpoint/2010/main" val="207980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3">
            <a:extLst>
              <a:ext uri="{FF2B5EF4-FFF2-40B4-BE49-F238E27FC236}">
                <a16:creationId xmlns:a16="http://schemas.microsoft.com/office/drawing/2014/main" id="{4A5AE13C-569D-49A6-9CB0-DACA4BE199CF}"/>
              </a:ext>
            </a:extLst>
          </p:cNvPr>
          <p:cNvSpPr>
            <a:spLocks noGrp="1"/>
          </p:cNvSpPr>
          <p:nvPr>
            <p:ph type="dt" sz="half" idx="10"/>
          </p:nvPr>
        </p:nvSpPr>
        <p:spPr/>
        <p:txBody>
          <a:bodyPr/>
          <a:lstStyle>
            <a:lvl1pPr>
              <a:defRPr/>
            </a:lvl1pPr>
          </a:lstStyle>
          <a:p>
            <a:pPr>
              <a:defRPr/>
            </a:pPr>
            <a:fld id="{9C8F007E-0533-42C3-BCDC-8FA1A99DA084}" type="datetimeFigureOut">
              <a:rPr lang="es-ES" altLang="es-PE"/>
              <a:pPr>
                <a:defRPr/>
              </a:pPr>
              <a:t>21/02/2021</a:t>
            </a:fld>
            <a:endParaRPr lang="es-ES" altLang="es-PE"/>
          </a:p>
        </p:txBody>
      </p:sp>
      <p:sp>
        <p:nvSpPr>
          <p:cNvPr id="4" name="Marcador de pie de página 4">
            <a:extLst>
              <a:ext uri="{FF2B5EF4-FFF2-40B4-BE49-F238E27FC236}">
                <a16:creationId xmlns:a16="http://schemas.microsoft.com/office/drawing/2014/main" id="{5CBBB051-9D87-4A71-8B05-C1B8517D9182}"/>
              </a:ext>
            </a:extLst>
          </p:cNvPr>
          <p:cNvSpPr>
            <a:spLocks noGrp="1"/>
          </p:cNvSpPr>
          <p:nvPr>
            <p:ph type="ftr" sz="quarter" idx="11"/>
          </p:nvPr>
        </p:nvSpPr>
        <p:spPr/>
        <p:txBody>
          <a:bodyPr/>
          <a:lstStyle>
            <a:lvl1pPr>
              <a:defRPr/>
            </a:lvl1pPr>
          </a:lstStyle>
          <a:p>
            <a:pPr>
              <a:defRPr/>
            </a:pPr>
            <a:endParaRPr lang="es-ES"/>
          </a:p>
        </p:txBody>
      </p:sp>
      <p:sp>
        <p:nvSpPr>
          <p:cNvPr id="5" name="Marcador de número de diapositiva 5">
            <a:extLst>
              <a:ext uri="{FF2B5EF4-FFF2-40B4-BE49-F238E27FC236}">
                <a16:creationId xmlns:a16="http://schemas.microsoft.com/office/drawing/2014/main" id="{8BB74FDF-B1C5-47F2-89DB-2BC4E3119E21}"/>
              </a:ext>
            </a:extLst>
          </p:cNvPr>
          <p:cNvSpPr>
            <a:spLocks noGrp="1"/>
          </p:cNvSpPr>
          <p:nvPr>
            <p:ph type="sldNum" sz="quarter" idx="12"/>
          </p:nvPr>
        </p:nvSpPr>
        <p:spPr/>
        <p:txBody>
          <a:bodyPr/>
          <a:lstStyle>
            <a:lvl1pPr>
              <a:defRPr/>
            </a:lvl1pPr>
          </a:lstStyle>
          <a:p>
            <a:pPr>
              <a:defRPr/>
            </a:pPr>
            <a:fld id="{3B6C3B83-AF2E-4F70-9FD0-EA9988D94F3B}" type="slidenum">
              <a:rPr lang="es-ES" altLang="es-PE"/>
              <a:pPr>
                <a:defRPr/>
              </a:pPr>
              <a:t>‹Nº›</a:t>
            </a:fld>
            <a:endParaRPr lang="es-ES" altLang="es-PE"/>
          </a:p>
        </p:txBody>
      </p:sp>
    </p:spTree>
    <p:extLst>
      <p:ext uri="{BB962C8B-B14F-4D97-AF65-F5344CB8AC3E}">
        <p14:creationId xmlns:p14="http://schemas.microsoft.com/office/powerpoint/2010/main" val="10184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F1504181-8B21-4A65-B1F9-7E54ADA36DA3}"/>
              </a:ext>
            </a:extLst>
          </p:cNvPr>
          <p:cNvSpPr>
            <a:spLocks noGrp="1"/>
          </p:cNvSpPr>
          <p:nvPr>
            <p:ph type="dt" sz="half" idx="10"/>
          </p:nvPr>
        </p:nvSpPr>
        <p:spPr/>
        <p:txBody>
          <a:bodyPr/>
          <a:lstStyle>
            <a:lvl1pPr>
              <a:defRPr/>
            </a:lvl1pPr>
          </a:lstStyle>
          <a:p>
            <a:pPr>
              <a:defRPr/>
            </a:pPr>
            <a:fld id="{DE1C279D-D5D2-4B08-BE0D-8FD8C8983ECD}" type="datetimeFigureOut">
              <a:rPr lang="es-ES" altLang="es-PE"/>
              <a:pPr>
                <a:defRPr/>
              </a:pPr>
              <a:t>21/02/2021</a:t>
            </a:fld>
            <a:endParaRPr lang="es-ES" altLang="es-PE"/>
          </a:p>
        </p:txBody>
      </p:sp>
      <p:sp>
        <p:nvSpPr>
          <p:cNvPr id="3" name="Marcador de pie de página 4">
            <a:extLst>
              <a:ext uri="{FF2B5EF4-FFF2-40B4-BE49-F238E27FC236}">
                <a16:creationId xmlns:a16="http://schemas.microsoft.com/office/drawing/2014/main" id="{410404CA-6B69-432F-8D59-FA120280AE6E}"/>
              </a:ext>
            </a:extLst>
          </p:cNvPr>
          <p:cNvSpPr>
            <a:spLocks noGrp="1"/>
          </p:cNvSpPr>
          <p:nvPr>
            <p:ph type="ftr" sz="quarter" idx="11"/>
          </p:nvPr>
        </p:nvSpPr>
        <p:spPr/>
        <p:txBody>
          <a:bodyPr/>
          <a:lstStyle>
            <a:lvl1pPr>
              <a:defRPr/>
            </a:lvl1pPr>
          </a:lstStyle>
          <a:p>
            <a:pPr>
              <a:defRPr/>
            </a:pPr>
            <a:endParaRPr lang="es-ES"/>
          </a:p>
        </p:txBody>
      </p:sp>
      <p:sp>
        <p:nvSpPr>
          <p:cNvPr id="4" name="Marcador de número de diapositiva 5">
            <a:extLst>
              <a:ext uri="{FF2B5EF4-FFF2-40B4-BE49-F238E27FC236}">
                <a16:creationId xmlns:a16="http://schemas.microsoft.com/office/drawing/2014/main" id="{28635875-F07E-4C75-B632-FC75D990CCD4}"/>
              </a:ext>
            </a:extLst>
          </p:cNvPr>
          <p:cNvSpPr>
            <a:spLocks noGrp="1"/>
          </p:cNvSpPr>
          <p:nvPr>
            <p:ph type="sldNum" sz="quarter" idx="12"/>
          </p:nvPr>
        </p:nvSpPr>
        <p:spPr/>
        <p:txBody>
          <a:bodyPr/>
          <a:lstStyle>
            <a:lvl1pPr>
              <a:defRPr/>
            </a:lvl1pPr>
          </a:lstStyle>
          <a:p>
            <a:pPr>
              <a:defRPr/>
            </a:pPr>
            <a:fld id="{4E388B6F-90AA-474B-9DFA-653764FD2B05}" type="slidenum">
              <a:rPr lang="es-ES" altLang="es-PE"/>
              <a:pPr>
                <a:defRPr/>
              </a:pPr>
              <a:t>‹Nº›</a:t>
            </a:fld>
            <a:endParaRPr lang="es-ES" altLang="es-PE"/>
          </a:p>
        </p:txBody>
      </p:sp>
    </p:spTree>
    <p:extLst>
      <p:ext uri="{BB962C8B-B14F-4D97-AF65-F5344CB8AC3E}">
        <p14:creationId xmlns:p14="http://schemas.microsoft.com/office/powerpoint/2010/main" val="980746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5C5EFDD9-288D-4E38-9DAE-FD1B4A68EE25}"/>
              </a:ext>
            </a:extLst>
          </p:cNvPr>
          <p:cNvSpPr>
            <a:spLocks noGrp="1"/>
          </p:cNvSpPr>
          <p:nvPr>
            <p:ph type="dt" sz="half" idx="10"/>
          </p:nvPr>
        </p:nvSpPr>
        <p:spPr/>
        <p:txBody>
          <a:bodyPr/>
          <a:lstStyle>
            <a:lvl1pPr>
              <a:defRPr/>
            </a:lvl1pPr>
          </a:lstStyle>
          <a:p>
            <a:pPr>
              <a:defRPr/>
            </a:pPr>
            <a:fld id="{BA51BCF2-72EC-4F17-889F-ACFE457A620F}" type="datetimeFigureOut">
              <a:rPr lang="es-ES" altLang="es-PE"/>
              <a:pPr>
                <a:defRPr/>
              </a:pPr>
              <a:t>21/02/2021</a:t>
            </a:fld>
            <a:endParaRPr lang="es-ES" altLang="es-PE"/>
          </a:p>
        </p:txBody>
      </p:sp>
      <p:sp>
        <p:nvSpPr>
          <p:cNvPr id="6" name="Marcador de pie de página 4">
            <a:extLst>
              <a:ext uri="{FF2B5EF4-FFF2-40B4-BE49-F238E27FC236}">
                <a16:creationId xmlns:a16="http://schemas.microsoft.com/office/drawing/2014/main" id="{BDFE9E63-B855-428D-9503-583E5FAF94C1}"/>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EB019922-82D9-4FEE-8C8D-D2B40DB56084}"/>
              </a:ext>
            </a:extLst>
          </p:cNvPr>
          <p:cNvSpPr>
            <a:spLocks noGrp="1"/>
          </p:cNvSpPr>
          <p:nvPr>
            <p:ph type="sldNum" sz="quarter" idx="12"/>
          </p:nvPr>
        </p:nvSpPr>
        <p:spPr/>
        <p:txBody>
          <a:bodyPr/>
          <a:lstStyle>
            <a:lvl1pPr>
              <a:defRPr/>
            </a:lvl1pPr>
          </a:lstStyle>
          <a:p>
            <a:pPr>
              <a:defRPr/>
            </a:pPr>
            <a:fld id="{F17EB332-B091-40C9-8CF1-E159F89A2BC9}" type="slidenum">
              <a:rPr lang="es-ES" altLang="es-PE"/>
              <a:pPr>
                <a:defRPr/>
              </a:pPr>
              <a:t>‹Nº›</a:t>
            </a:fld>
            <a:endParaRPr lang="es-ES" altLang="es-PE"/>
          </a:p>
        </p:txBody>
      </p:sp>
    </p:spTree>
    <p:extLst>
      <p:ext uri="{BB962C8B-B14F-4D97-AF65-F5344CB8AC3E}">
        <p14:creationId xmlns:p14="http://schemas.microsoft.com/office/powerpoint/2010/main" val="344942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FCBC5EF4-F77D-4933-9AA5-4FF31A8B357A}"/>
              </a:ext>
            </a:extLst>
          </p:cNvPr>
          <p:cNvSpPr>
            <a:spLocks noGrp="1"/>
          </p:cNvSpPr>
          <p:nvPr>
            <p:ph type="dt" sz="half" idx="10"/>
          </p:nvPr>
        </p:nvSpPr>
        <p:spPr/>
        <p:txBody>
          <a:bodyPr/>
          <a:lstStyle>
            <a:lvl1pPr>
              <a:defRPr/>
            </a:lvl1pPr>
          </a:lstStyle>
          <a:p>
            <a:pPr>
              <a:defRPr/>
            </a:pPr>
            <a:fld id="{3318B7D2-0BD4-4EFE-82BE-4501E87A43EF}" type="datetimeFigureOut">
              <a:rPr lang="es-ES" altLang="es-PE"/>
              <a:pPr>
                <a:defRPr/>
              </a:pPr>
              <a:t>21/02/2021</a:t>
            </a:fld>
            <a:endParaRPr lang="es-ES" altLang="es-PE"/>
          </a:p>
        </p:txBody>
      </p:sp>
      <p:sp>
        <p:nvSpPr>
          <p:cNvPr id="6" name="Marcador de pie de página 4">
            <a:extLst>
              <a:ext uri="{FF2B5EF4-FFF2-40B4-BE49-F238E27FC236}">
                <a16:creationId xmlns:a16="http://schemas.microsoft.com/office/drawing/2014/main" id="{F088D8F1-BF42-43EE-B099-7C92138AC905}"/>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19AB4A76-0EAC-4292-9748-1F40A3B684B1}"/>
              </a:ext>
            </a:extLst>
          </p:cNvPr>
          <p:cNvSpPr>
            <a:spLocks noGrp="1"/>
          </p:cNvSpPr>
          <p:nvPr>
            <p:ph type="sldNum" sz="quarter" idx="12"/>
          </p:nvPr>
        </p:nvSpPr>
        <p:spPr/>
        <p:txBody>
          <a:bodyPr/>
          <a:lstStyle>
            <a:lvl1pPr>
              <a:defRPr/>
            </a:lvl1pPr>
          </a:lstStyle>
          <a:p>
            <a:pPr>
              <a:defRPr/>
            </a:pPr>
            <a:fld id="{DE9859D5-6F74-4DAC-A4BF-F2E52C4A7AD3}" type="slidenum">
              <a:rPr lang="es-ES" altLang="es-PE"/>
              <a:pPr>
                <a:defRPr/>
              </a:pPr>
              <a:t>‹Nº›</a:t>
            </a:fld>
            <a:endParaRPr lang="es-ES" altLang="es-PE"/>
          </a:p>
        </p:txBody>
      </p:sp>
    </p:spTree>
    <p:extLst>
      <p:ext uri="{BB962C8B-B14F-4D97-AF65-F5344CB8AC3E}">
        <p14:creationId xmlns:p14="http://schemas.microsoft.com/office/powerpoint/2010/main" val="181676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61CDD11F-CB4F-4684-8721-9DC5E2B438E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PE"/>
              <a:t>Clic para editar título</a:t>
            </a:r>
            <a:endParaRPr lang="es-ES" altLang="es-PE"/>
          </a:p>
        </p:txBody>
      </p:sp>
      <p:sp>
        <p:nvSpPr>
          <p:cNvPr id="1027" name="Marcador de texto 2">
            <a:extLst>
              <a:ext uri="{FF2B5EF4-FFF2-40B4-BE49-F238E27FC236}">
                <a16:creationId xmlns:a16="http://schemas.microsoft.com/office/drawing/2014/main" id="{10056FDC-1F8F-4842-96F2-3C2D5DCC99B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PE"/>
              <a:t>Haga clic para modificar el estilo de texto del patrón</a:t>
            </a:r>
          </a:p>
          <a:p>
            <a:pPr lvl="1"/>
            <a:r>
              <a:rPr lang="es-ES_tradnl" altLang="es-PE"/>
              <a:t>Segundo nivel</a:t>
            </a:r>
          </a:p>
          <a:p>
            <a:pPr lvl="2"/>
            <a:r>
              <a:rPr lang="es-ES_tradnl" altLang="es-PE"/>
              <a:t>Tercer nivel</a:t>
            </a:r>
          </a:p>
          <a:p>
            <a:pPr lvl="3"/>
            <a:r>
              <a:rPr lang="es-ES_tradnl" altLang="es-PE"/>
              <a:t>Cuarto nivel</a:t>
            </a:r>
          </a:p>
          <a:p>
            <a:pPr lvl="4"/>
            <a:r>
              <a:rPr lang="es-ES_tradnl" altLang="es-PE"/>
              <a:t>Quinto nivel</a:t>
            </a:r>
            <a:endParaRPr lang="es-ES" altLang="es-PE"/>
          </a:p>
        </p:txBody>
      </p:sp>
      <p:sp>
        <p:nvSpPr>
          <p:cNvPr id="4" name="Marcador de fecha 3">
            <a:extLst>
              <a:ext uri="{FF2B5EF4-FFF2-40B4-BE49-F238E27FC236}">
                <a16:creationId xmlns:a16="http://schemas.microsoft.com/office/drawing/2014/main" id="{6CF90ED8-C989-4FF5-B944-CE3E5B32FBAD}"/>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34C8AF4C-4E16-4E10-8F19-338F63157661}" type="datetimeFigureOut">
              <a:rPr lang="es-ES" altLang="es-PE"/>
              <a:pPr>
                <a:defRPr/>
              </a:pPr>
              <a:t>21/02/2021</a:t>
            </a:fld>
            <a:endParaRPr lang="es-ES" altLang="es-PE"/>
          </a:p>
        </p:txBody>
      </p:sp>
      <p:sp>
        <p:nvSpPr>
          <p:cNvPr id="5" name="Marcador de pie de página 4">
            <a:extLst>
              <a:ext uri="{FF2B5EF4-FFF2-40B4-BE49-F238E27FC236}">
                <a16:creationId xmlns:a16="http://schemas.microsoft.com/office/drawing/2014/main" id="{FA606944-5140-4577-9626-BC92335486F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s-ES"/>
          </a:p>
        </p:txBody>
      </p:sp>
      <p:sp>
        <p:nvSpPr>
          <p:cNvPr id="6" name="Marcador de número de diapositiva 5">
            <a:extLst>
              <a:ext uri="{FF2B5EF4-FFF2-40B4-BE49-F238E27FC236}">
                <a16:creationId xmlns:a16="http://schemas.microsoft.com/office/drawing/2014/main" id="{6D857BDF-854C-4186-BFC8-13E330DC46E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C9D5108-66A2-437B-894E-F3A9D877C1D6}" type="slidenum">
              <a:rPr lang="es-ES" altLang="es-PE"/>
              <a:pPr>
                <a:defRPr/>
              </a:pPr>
              <a:t>‹Nº›</a:t>
            </a:fld>
            <a:endParaRPr lang="es-ES" altLang="es-PE"/>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66" r:id="rId5"/>
    <p:sldLayoutId id="2147483967" r:id="rId6"/>
    <p:sldLayoutId id="2147483968" r:id="rId7"/>
    <p:sldLayoutId id="2147483969" r:id="rId8"/>
    <p:sldLayoutId id="2147483970" r:id="rId9"/>
    <p:sldLayoutId id="2147483971" r:id="rId10"/>
    <p:sldLayoutId id="2147483972" r:id="rId11"/>
    <p:sldLayoutId id="2147483977" r:id="rId12"/>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pngall.com/goal-png/download/22603"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Título 1">
            <a:extLst>
              <a:ext uri="{FF2B5EF4-FFF2-40B4-BE49-F238E27FC236}">
                <a16:creationId xmlns:a16="http://schemas.microsoft.com/office/drawing/2014/main" id="{9050FFA8-030D-4BB9-9916-7D57EFB1A36E}"/>
              </a:ext>
            </a:extLst>
          </p:cNvPr>
          <p:cNvSpPr>
            <a:spLocks noGrp="1"/>
          </p:cNvSpPr>
          <p:nvPr>
            <p:ph type="ctrTitle" idx="4294967295"/>
          </p:nvPr>
        </p:nvSpPr>
        <p:spPr>
          <a:xfrm>
            <a:off x="457200" y="2582863"/>
            <a:ext cx="7772400" cy="1470025"/>
          </a:xfrm>
        </p:spPr>
        <p:txBody>
          <a:bodyPr/>
          <a:lstStyle/>
          <a:p>
            <a:r>
              <a:rPr lang="es-MX" altLang="es-PE"/>
              <a:t>NORMALIZACIÓN</a:t>
            </a:r>
            <a:br>
              <a:rPr lang="es-MX" altLang="es-PE"/>
            </a:br>
            <a:r>
              <a:rPr lang="es-MX" altLang="es-PE"/>
              <a:t>- DEPENDENCIAS FUNCIONALES -</a:t>
            </a:r>
            <a:endParaRPr lang="es-PE" altLang="es-P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descr="Rectangle: Click to edit Master text styles&#10;Second level&#10;Third level&#10;Fourth level&#10;Fifth level">
            <a:extLst>
              <a:ext uri="{FF2B5EF4-FFF2-40B4-BE49-F238E27FC236}">
                <a16:creationId xmlns:a16="http://schemas.microsoft.com/office/drawing/2014/main" id="{1F1D7FC2-1C84-42D3-AB2D-28D6993F7408}"/>
              </a:ext>
            </a:extLst>
          </p:cNvPr>
          <p:cNvSpPr>
            <a:spLocks noGrp="1"/>
          </p:cNvSpPr>
          <p:nvPr>
            <p:ph type="body" idx="4294967295"/>
          </p:nvPr>
        </p:nvSpPr>
        <p:spPr>
          <a:xfrm>
            <a:off x="430213" y="1289050"/>
            <a:ext cx="8458200" cy="5426075"/>
          </a:xfrm>
        </p:spPr>
        <p:txBody>
          <a:bodyPr/>
          <a:lstStyle/>
          <a:p>
            <a:pPr>
              <a:buFont typeface="Wingdings" panose="05000000000000000000" pitchFamily="2" charset="2"/>
              <a:buNone/>
            </a:pPr>
            <a:r>
              <a:rPr lang="es-ES_tradnl" altLang="es-PE"/>
              <a:t>Ejemplo: </a:t>
            </a:r>
          </a:p>
          <a:p>
            <a:pPr>
              <a:buFont typeface="Wingdings" panose="05000000000000000000" pitchFamily="2" charset="2"/>
              <a:buNone/>
            </a:pPr>
            <a:r>
              <a:rPr lang="es-ES_tradnl" altLang="es-PE" sz="2400"/>
              <a:t>Relación Matrícula: (CoAlumno, CoProfesor, NoAlumno, CoCurso, QtNota)</a:t>
            </a:r>
          </a:p>
          <a:p>
            <a:pPr>
              <a:buFont typeface="Wingdings" panose="05000000000000000000" pitchFamily="2" charset="2"/>
              <a:buNone/>
            </a:pPr>
            <a:endParaRPr lang="es-ES_tradnl" altLang="es-PE" sz="2400"/>
          </a:p>
          <a:p>
            <a:pPr>
              <a:buFont typeface="Wingdings" panose="05000000000000000000" pitchFamily="2" charset="2"/>
              <a:buNone/>
            </a:pPr>
            <a:r>
              <a:rPr lang="es-ES_tradnl" altLang="es-PE" sz="2400"/>
              <a:t>Reglas de negocio:</a:t>
            </a:r>
          </a:p>
          <a:p>
            <a:r>
              <a:rPr lang="es-ES_tradnl" altLang="es-PE" sz="2000"/>
              <a:t>El alumno, el profesor y el curso tienen códigos únicos que los identifican</a:t>
            </a:r>
          </a:p>
          <a:p>
            <a:r>
              <a:rPr lang="es-ES_tradnl" altLang="es-PE" sz="2000"/>
              <a:t>Un alumno lleva cada curso con un solo profesor</a:t>
            </a:r>
          </a:p>
          <a:p>
            <a:r>
              <a:rPr lang="es-ES_tradnl" altLang="es-PE" sz="2000"/>
              <a:t>Se registra la nota final obtenida por el alumno en el curso</a:t>
            </a:r>
          </a:p>
          <a:p>
            <a:r>
              <a:rPr lang="es-ES_tradnl" altLang="es-PE" sz="2000"/>
              <a:t>Un profesor podría enseñar varios cursos</a:t>
            </a:r>
          </a:p>
          <a:p>
            <a:endParaRPr lang="es-ES_tradnl" altLang="es-PE" sz="2400"/>
          </a:p>
        </p:txBody>
      </p:sp>
      <p:sp>
        <p:nvSpPr>
          <p:cNvPr id="17411" name="Rectangle 3">
            <a:extLst>
              <a:ext uri="{FF2B5EF4-FFF2-40B4-BE49-F238E27FC236}">
                <a16:creationId xmlns:a16="http://schemas.microsoft.com/office/drawing/2014/main" id="{7D63BBE5-9367-44D6-A4AB-8352A9FF7CE7}"/>
              </a:ext>
            </a:extLst>
          </p:cNvPr>
          <p:cNvSpPr>
            <a:spLocks noGrp="1"/>
          </p:cNvSpPr>
          <p:nvPr>
            <p:ph type="title" idx="4294967295"/>
          </p:nvPr>
        </p:nvSpPr>
        <p:spPr>
          <a:xfrm>
            <a:off x="0" y="304800"/>
            <a:ext cx="7772400" cy="838200"/>
          </a:xfrm>
          <a:noFill/>
        </p:spPr>
        <p:txBody>
          <a:bodyPr/>
          <a:lstStyle/>
          <a:p>
            <a:r>
              <a:rPr lang="es-ES_tradnl" altLang="es-PE">
                <a:latin typeface="Bodoni MT Black" panose="02070A03080606020203" pitchFamily="18" charset="0"/>
              </a:rPr>
              <a:t>Dependencia Funcional</a:t>
            </a:r>
          </a:p>
        </p:txBody>
      </p:sp>
      <p:sp>
        <p:nvSpPr>
          <p:cNvPr id="17412" name="Text Box 9">
            <a:extLst>
              <a:ext uri="{FF2B5EF4-FFF2-40B4-BE49-F238E27FC236}">
                <a16:creationId xmlns:a16="http://schemas.microsoft.com/office/drawing/2014/main" id="{EFBA9509-B099-42C2-A50A-CE5E1992B924}"/>
              </a:ext>
            </a:extLst>
          </p:cNvPr>
          <p:cNvSpPr txBox="1">
            <a:spLocks noChangeArrowheads="1"/>
          </p:cNvSpPr>
          <p:nvPr/>
        </p:nvSpPr>
        <p:spPr bwMode="auto">
          <a:xfrm>
            <a:off x="2300288" y="5410200"/>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descr="Rectangle: Click to edit Master text styles&#10;Second level&#10;Third level&#10;Fourth level&#10;Fifth level">
            <a:extLst>
              <a:ext uri="{FF2B5EF4-FFF2-40B4-BE49-F238E27FC236}">
                <a16:creationId xmlns:a16="http://schemas.microsoft.com/office/drawing/2014/main" id="{17F2B085-F47D-4D8B-9276-C2C3D8D8385D}"/>
              </a:ext>
            </a:extLst>
          </p:cNvPr>
          <p:cNvSpPr>
            <a:spLocks noGrp="1"/>
          </p:cNvSpPr>
          <p:nvPr>
            <p:ph type="body" idx="4294967295"/>
          </p:nvPr>
        </p:nvSpPr>
        <p:spPr>
          <a:xfrm>
            <a:off x="430213" y="1289050"/>
            <a:ext cx="8458200" cy="762000"/>
          </a:xfrm>
        </p:spPr>
        <p:txBody>
          <a:bodyPr/>
          <a:lstStyle/>
          <a:p>
            <a:pPr>
              <a:buFont typeface="Wingdings" panose="05000000000000000000" pitchFamily="2" charset="2"/>
              <a:buNone/>
            </a:pPr>
            <a:r>
              <a:rPr lang="es-ES_tradnl" altLang="es-PE"/>
              <a:t>Ejemplo: Relación Matrícula</a:t>
            </a:r>
          </a:p>
        </p:txBody>
      </p:sp>
      <p:sp>
        <p:nvSpPr>
          <p:cNvPr id="19459" name="Rectangle 3">
            <a:extLst>
              <a:ext uri="{FF2B5EF4-FFF2-40B4-BE49-F238E27FC236}">
                <a16:creationId xmlns:a16="http://schemas.microsoft.com/office/drawing/2014/main" id="{C18F3785-B360-44E3-8A58-2BED85E4FF6A}"/>
              </a:ext>
            </a:extLst>
          </p:cNvPr>
          <p:cNvSpPr>
            <a:spLocks noGrp="1"/>
          </p:cNvSpPr>
          <p:nvPr>
            <p:ph type="title" idx="4294967295"/>
          </p:nvPr>
        </p:nvSpPr>
        <p:spPr>
          <a:xfrm>
            <a:off x="0" y="304800"/>
            <a:ext cx="7772400" cy="838200"/>
          </a:xfrm>
          <a:noFill/>
        </p:spPr>
        <p:txBody>
          <a:bodyPr/>
          <a:lstStyle/>
          <a:p>
            <a:r>
              <a:rPr lang="es-ES_tradnl" altLang="es-PE">
                <a:latin typeface="Bodoni MT Black" panose="02070A03080606020203" pitchFamily="18" charset="0"/>
              </a:rPr>
              <a:t>Dependencia Funcional</a:t>
            </a:r>
          </a:p>
        </p:txBody>
      </p:sp>
      <p:sp>
        <p:nvSpPr>
          <p:cNvPr id="19460" name="Rectangle 4">
            <a:extLst>
              <a:ext uri="{FF2B5EF4-FFF2-40B4-BE49-F238E27FC236}">
                <a16:creationId xmlns:a16="http://schemas.microsoft.com/office/drawing/2014/main" id="{CDE26FE1-3830-4B47-B231-19E33F182537}"/>
              </a:ext>
            </a:extLst>
          </p:cNvPr>
          <p:cNvSpPr>
            <a:spLocks noChangeArrowheads="1"/>
          </p:cNvSpPr>
          <p:nvPr/>
        </p:nvSpPr>
        <p:spPr bwMode="auto">
          <a:xfrm>
            <a:off x="395288" y="2133600"/>
            <a:ext cx="8382000" cy="30480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19461" name="Text Box 5">
            <a:extLst>
              <a:ext uri="{FF2B5EF4-FFF2-40B4-BE49-F238E27FC236}">
                <a16:creationId xmlns:a16="http://schemas.microsoft.com/office/drawing/2014/main" id="{8DC965E3-3F78-4DAC-B625-0C9FD9AD53FB}"/>
              </a:ext>
            </a:extLst>
          </p:cNvPr>
          <p:cNvSpPr txBox="1">
            <a:spLocks noChangeArrowheads="1"/>
          </p:cNvSpPr>
          <p:nvPr/>
        </p:nvSpPr>
        <p:spPr bwMode="auto">
          <a:xfrm>
            <a:off x="554038" y="2286000"/>
            <a:ext cx="1584325" cy="2682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CoAlumno</a:t>
            </a:r>
            <a:endParaRPr kumimoji="1" lang="es-ES_tradnl" altLang="es-PE" sz="2000">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3456</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1256</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0101</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3456</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1234</a:t>
            </a:r>
            <a:endParaRPr kumimoji="1" lang="es-ES_tradnl" altLang="es-PE">
              <a:latin typeface="Times New Roman" panose="02020603050405020304" pitchFamily="18" charset="0"/>
            </a:endParaRPr>
          </a:p>
        </p:txBody>
      </p:sp>
      <p:sp>
        <p:nvSpPr>
          <p:cNvPr id="19462" name="Text Box 6">
            <a:extLst>
              <a:ext uri="{FF2B5EF4-FFF2-40B4-BE49-F238E27FC236}">
                <a16:creationId xmlns:a16="http://schemas.microsoft.com/office/drawing/2014/main" id="{4D7412EB-018A-4A2B-A528-D3145AD2188C}"/>
              </a:ext>
            </a:extLst>
          </p:cNvPr>
          <p:cNvSpPr txBox="1">
            <a:spLocks noChangeArrowheads="1"/>
          </p:cNvSpPr>
          <p:nvPr/>
        </p:nvSpPr>
        <p:spPr bwMode="auto">
          <a:xfrm>
            <a:off x="3613150" y="2286000"/>
            <a:ext cx="2209800" cy="2682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Noalumno</a:t>
            </a:r>
            <a:endParaRPr kumimoji="1" lang="es-ES_tradnl" altLang="es-PE" sz="2000">
              <a:latin typeface="Arial" panose="020B0604020202020204" pitchFamily="34" charset="0"/>
            </a:endParaRP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José Pérez</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María Antúnez</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Lourdes Sánchez</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José Pérez</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Pilar García</a:t>
            </a:r>
          </a:p>
        </p:txBody>
      </p:sp>
      <p:sp>
        <p:nvSpPr>
          <p:cNvPr id="19463" name="Text Box 7">
            <a:extLst>
              <a:ext uri="{FF2B5EF4-FFF2-40B4-BE49-F238E27FC236}">
                <a16:creationId xmlns:a16="http://schemas.microsoft.com/office/drawing/2014/main" id="{F8DCF141-9162-4321-9622-E5F04C9F6198}"/>
              </a:ext>
            </a:extLst>
          </p:cNvPr>
          <p:cNvSpPr txBox="1">
            <a:spLocks noChangeArrowheads="1"/>
          </p:cNvSpPr>
          <p:nvPr/>
        </p:nvSpPr>
        <p:spPr bwMode="auto">
          <a:xfrm>
            <a:off x="5822950" y="2286000"/>
            <a:ext cx="1427163" cy="2682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CoCurso</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SI03</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SI20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SI03</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SI20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SI03</a:t>
            </a:r>
            <a:endParaRPr kumimoji="1" lang="es-ES_tradnl" altLang="es-PE">
              <a:latin typeface="Times New Roman" panose="02020603050405020304" pitchFamily="18" charset="0"/>
            </a:endParaRPr>
          </a:p>
        </p:txBody>
      </p:sp>
      <p:sp>
        <p:nvSpPr>
          <p:cNvPr id="19464" name="Text Box 8">
            <a:extLst>
              <a:ext uri="{FF2B5EF4-FFF2-40B4-BE49-F238E27FC236}">
                <a16:creationId xmlns:a16="http://schemas.microsoft.com/office/drawing/2014/main" id="{6E837DCD-2285-46A5-B8F0-0D3CB75A933F}"/>
              </a:ext>
            </a:extLst>
          </p:cNvPr>
          <p:cNvSpPr txBox="1">
            <a:spLocks noChangeArrowheads="1"/>
          </p:cNvSpPr>
          <p:nvPr/>
        </p:nvSpPr>
        <p:spPr bwMode="auto">
          <a:xfrm>
            <a:off x="7159625" y="2286000"/>
            <a:ext cx="1617663" cy="2682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QtNota</a:t>
            </a:r>
            <a:endParaRPr kumimoji="1" lang="es-ES_tradnl" altLang="es-PE" sz="2000">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15.00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16.50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17.00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13.50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18.00</a:t>
            </a:r>
            <a:endParaRPr kumimoji="1" lang="es-ES_tradnl" altLang="es-PE">
              <a:latin typeface="Times New Roman" panose="02020603050405020304" pitchFamily="18" charset="0"/>
            </a:endParaRPr>
          </a:p>
        </p:txBody>
      </p:sp>
      <p:sp>
        <p:nvSpPr>
          <p:cNvPr id="19465" name="Text Box 9">
            <a:extLst>
              <a:ext uri="{FF2B5EF4-FFF2-40B4-BE49-F238E27FC236}">
                <a16:creationId xmlns:a16="http://schemas.microsoft.com/office/drawing/2014/main" id="{EDFE1634-4440-4385-9C3D-505FD9992891}"/>
              </a:ext>
            </a:extLst>
          </p:cNvPr>
          <p:cNvSpPr txBox="1">
            <a:spLocks noChangeArrowheads="1"/>
          </p:cNvSpPr>
          <p:nvPr/>
        </p:nvSpPr>
        <p:spPr bwMode="auto">
          <a:xfrm>
            <a:off x="2300288" y="5410200"/>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sp>
        <p:nvSpPr>
          <p:cNvPr id="19466" name="Text Box 13">
            <a:extLst>
              <a:ext uri="{FF2B5EF4-FFF2-40B4-BE49-F238E27FC236}">
                <a16:creationId xmlns:a16="http://schemas.microsoft.com/office/drawing/2014/main" id="{CC9DDEA5-DEFD-4095-BCCB-86D3F5291184}"/>
              </a:ext>
            </a:extLst>
          </p:cNvPr>
          <p:cNvSpPr txBox="1">
            <a:spLocks noChangeArrowheads="1"/>
          </p:cNvSpPr>
          <p:nvPr/>
        </p:nvSpPr>
        <p:spPr bwMode="auto">
          <a:xfrm>
            <a:off x="2019300" y="2286000"/>
            <a:ext cx="1639888" cy="2682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CoProfesor</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0301</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2005</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0312</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2002</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0304</a:t>
            </a:r>
            <a:endParaRPr kumimoji="1" lang="es-ES_tradnl" altLang="es-PE">
              <a:latin typeface="Times New Roman" panose="02020603050405020304" pitchFamily="18" charset="0"/>
            </a:endParaRPr>
          </a:p>
        </p:txBody>
      </p:sp>
      <p:sp>
        <p:nvSpPr>
          <p:cNvPr id="19467" name="Line 19">
            <a:extLst>
              <a:ext uri="{FF2B5EF4-FFF2-40B4-BE49-F238E27FC236}">
                <a16:creationId xmlns:a16="http://schemas.microsoft.com/office/drawing/2014/main" id="{F6001462-2AB2-4C4D-BAC2-5B1A26A40DD4}"/>
              </a:ext>
            </a:extLst>
          </p:cNvPr>
          <p:cNvSpPr>
            <a:spLocks noChangeShapeType="1"/>
          </p:cNvSpPr>
          <p:nvPr/>
        </p:nvSpPr>
        <p:spPr bwMode="auto">
          <a:xfrm flipV="1">
            <a:off x="395288" y="2724150"/>
            <a:ext cx="8382000" cy="19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419"/>
          </a:p>
        </p:txBody>
      </p:sp>
      <p:sp>
        <p:nvSpPr>
          <p:cNvPr id="19468" name="CuadroTexto 1">
            <a:extLst>
              <a:ext uri="{FF2B5EF4-FFF2-40B4-BE49-F238E27FC236}">
                <a16:creationId xmlns:a16="http://schemas.microsoft.com/office/drawing/2014/main" id="{23E9DE44-2983-49E7-8404-49275FF99A28}"/>
              </a:ext>
            </a:extLst>
          </p:cNvPr>
          <p:cNvSpPr txBox="1">
            <a:spLocks noChangeArrowheads="1"/>
          </p:cNvSpPr>
          <p:nvPr/>
        </p:nvSpPr>
        <p:spPr bwMode="auto">
          <a:xfrm>
            <a:off x="395288" y="54102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s-MX" altLang="es-PE" sz="2400"/>
              <a:t>CoAlumno </a:t>
            </a:r>
            <a:r>
              <a:rPr lang="es-MX" altLang="es-PE" sz="2400">
                <a:sym typeface="Wingdings" panose="05000000000000000000" pitchFamily="2" charset="2"/>
              </a:rPr>
              <a:t> NoAlumno</a:t>
            </a:r>
          </a:p>
          <a:p>
            <a:pPr algn="ctr" eaLnBrk="1" hangingPunct="1">
              <a:spcBef>
                <a:spcPct val="0"/>
              </a:spcBef>
              <a:buFontTx/>
              <a:buNone/>
            </a:pPr>
            <a:r>
              <a:rPr lang="es-MX" altLang="es-PE" sz="2400">
                <a:sym typeface="Wingdings" panose="05000000000000000000" pitchFamily="2" charset="2"/>
              </a:rPr>
              <a:t>CoAlumno, CoCurso  (CoProfesor, QtNota)</a:t>
            </a:r>
            <a:endParaRPr lang="es-PE" altLang="es-PE"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7B3EF5AC-D046-4991-A752-4852668A9508}"/>
              </a:ext>
            </a:extLst>
          </p:cNvPr>
          <p:cNvSpPr>
            <a:spLocks noGrp="1"/>
          </p:cNvSpPr>
          <p:nvPr>
            <p:ph type="title" idx="4294967295"/>
          </p:nvPr>
        </p:nvSpPr>
        <p:spPr>
          <a:xfrm>
            <a:off x="0" y="266700"/>
            <a:ext cx="7772400" cy="838200"/>
          </a:xfrm>
          <a:noFill/>
        </p:spPr>
        <p:txBody>
          <a:bodyPr/>
          <a:lstStyle/>
          <a:p>
            <a:r>
              <a:rPr lang="es-ES_tradnl" altLang="es-PE">
                <a:latin typeface="Bodoni MT Black" panose="02070A03080606020203" pitchFamily="18" charset="0"/>
              </a:rPr>
              <a:t>Dependencia Funcional</a:t>
            </a:r>
          </a:p>
        </p:txBody>
      </p:sp>
      <p:sp>
        <p:nvSpPr>
          <p:cNvPr id="21507" name="Rectangle 1027" descr="Rectangle: Click to edit Master text styles&#10;Second level&#10;Third level&#10;Fourth level&#10;Fifth level">
            <a:extLst>
              <a:ext uri="{FF2B5EF4-FFF2-40B4-BE49-F238E27FC236}">
                <a16:creationId xmlns:a16="http://schemas.microsoft.com/office/drawing/2014/main" id="{3B8BBF5C-8C7E-4293-9551-E46B99626346}"/>
              </a:ext>
            </a:extLst>
          </p:cNvPr>
          <p:cNvSpPr>
            <a:spLocks noGrp="1"/>
          </p:cNvSpPr>
          <p:nvPr>
            <p:ph type="body" idx="4294967295"/>
          </p:nvPr>
        </p:nvSpPr>
        <p:spPr>
          <a:xfrm>
            <a:off x="330200" y="1316038"/>
            <a:ext cx="8229600" cy="5275262"/>
          </a:xfrm>
        </p:spPr>
        <p:txBody>
          <a:bodyPr/>
          <a:lstStyle/>
          <a:p>
            <a:pPr>
              <a:spcBef>
                <a:spcPct val="30000"/>
              </a:spcBef>
              <a:spcAft>
                <a:spcPts val="1800"/>
              </a:spcAft>
            </a:pPr>
            <a:r>
              <a:rPr lang="es-ES_tradnl" altLang="es-PE" sz="2200"/>
              <a:t>Dada una relación R, el atributo “y” depende funcionalmente del atributo “x” si y sólo si, siempre que dos tuplas concuerden en el valor de “x”, deben por fuerza concordar también en el valor de “y”.</a:t>
            </a:r>
          </a:p>
          <a:p>
            <a:pPr>
              <a:spcBef>
                <a:spcPct val="30000"/>
              </a:spcBef>
              <a:spcAft>
                <a:spcPts val="1800"/>
              </a:spcAft>
            </a:pPr>
            <a:r>
              <a:rPr lang="es-ES_tradnl" altLang="es-PE" sz="2200"/>
              <a:t>Si una restricción de R (una regla de negocio) establece que no puede haber más de una tupla con un valor “x” (</a:t>
            </a:r>
            <a:r>
              <a:rPr lang="es-ES_tradnl" altLang="es-PE" sz="2200">
                <a:solidFill>
                  <a:srgbClr val="FF0000"/>
                </a:solidFill>
              </a:rPr>
              <a:t>x es clave candidata de R</a:t>
            </a:r>
            <a:r>
              <a:rPr lang="es-ES_tradnl" altLang="es-PE" sz="2200"/>
              <a:t>), eso implica que </a:t>
            </a:r>
            <a:r>
              <a:rPr lang="es-ES_tradnl" altLang="es-PE" sz="2200">
                <a:sym typeface="Wingdings" panose="05000000000000000000" pitchFamily="2" charset="2"/>
              </a:rPr>
              <a:t>para cualquier subconjunto de atributos R.y de R se cumple que:  </a:t>
            </a:r>
            <a:r>
              <a:rPr lang="es-ES_tradnl" altLang="es-PE" sz="2200"/>
              <a:t>R.x </a:t>
            </a:r>
            <a:r>
              <a:rPr lang="es-ES_tradnl" altLang="es-PE" sz="2200">
                <a:sym typeface="Wingdings" panose="05000000000000000000" pitchFamily="2" charset="2"/>
              </a:rPr>
              <a:t> R.y </a:t>
            </a:r>
          </a:p>
          <a:p>
            <a:pPr>
              <a:spcBef>
                <a:spcPct val="30000"/>
              </a:spcBef>
              <a:spcAft>
                <a:spcPts val="1800"/>
              </a:spcAft>
            </a:pPr>
            <a:r>
              <a:rPr lang="es-ES_tradnl" altLang="es-PE" sz="2200"/>
              <a:t>Tenga en cuenta que la definición de Dependencia Funcional (DF) </a:t>
            </a:r>
            <a:r>
              <a:rPr lang="es-ES_tradnl" altLang="es-PE" sz="2200">
                <a:solidFill>
                  <a:srgbClr val="FF0000"/>
                </a:solidFill>
              </a:rPr>
              <a:t>no requiere</a:t>
            </a:r>
            <a:r>
              <a:rPr lang="es-ES_tradnl" altLang="es-PE" sz="2200"/>
              <a:t> que el determinante x sea una clave candidata de R: no es obligatorio que un valor dado de x aparezca en una sola tupla de 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0F04740-5B6D-4F45-934B-FE6CAD84404A}"/>
              </a:ext>
            </a:extLst>
          </p:cNvPr>
          <p:cNvSpPr>
            <a:spLocks noGrp="1"/>
          </p:cNvSpPr>
          <p:nvPr>
            <p:ph type="title" idx="4294967295"/>
          </p:nvPr>
        </p:nvSpPr>
        <p:spPr>
          <a:xfrm>
            <a:off x="0" y="304800"/>
            <a:ext cx="7772400" cy="838200"/>
          </a:xfrm>
          <a:noFill/>
        </p:spPr>
        <p:txBody>
          <a:bodyPr/>
          <a:lstStyle/>
          <a:p>
            <a:r>
              <a:rPr lang="es-ES_tradnl" altLang="es-PE">
                <a:latin typeface="Bodoni MT Black" panose="02070A03080606020203" pitchFamily="18" charset="0"/>
              </a:rPr>
              <a:t>Dependencia Funcional</a:t>
            </a:r>
          </a:p>
        </p:txBody>
      </p:sp>
      <p:sp>
        <p:nvSpPr>
          <p:cNvPr id="20484" name="Text Box 30">
            <a:extLst>
              <a:ext uri="{FF2B5EF4-FFF2-40B4-BE49-F238E27FC236}">
                <a16:creationId xmlns:a16="http://schemas.microsoft.com/office/drawing/2014/main" id="{D2877605-7554-4D9E-ACF6-02B82F1F42FB}"/>
              </a:ext>
            </a:extLst>
          </p:cNvPr>
          <p:cNvSpPr txBox="1">
            <a:spLocks noChangeArrowheads="1"/>
          </p:cNvSpPr>
          <p:nvPr/>
        </p:nvSpPr>
        <p:spPr bwMode="auto">
          <a:xfrm>
            <a:off x="331788" y="1306513"/>
            <a:ext cx="8488362" cy="4278312"/>
          </a:xfrm>
          <a:prstGeom prst="rect">
            <a:avLst/>
          </a:prstGeom>
          <a:noFill/>
          <a:ln>
            <a:noFill/>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defRPr/>
            </a:pPr>
            <a:r>
              <a:rPr kumimoji="1" lang="es-ES_tradnl" altLang="es-PE" dirty="0"/>
              <a:t>Ejemplo:</a:t>
            </a:r>
          </a:p>
          <a:p>
            <a:pPr>
              <a:spcBef>
                <a:spcPct val="50000"/>
              </a:spcBef>
              <a:buClr>
                <a:schemeClr val="accent1"/>
              </a:buClr>
              <a:buSzPct val="90000"/>
              <a:buFont typeface="Monotype Sorts" pitchFamily="2" charset="2"/>
              <a:buNone/>
              <a:defRPr/>
            </a:pPr>
            <a:r>
              <a:rPr kumimoji="1" lang="es-ES_tradnl" altLang="es-PE" sz="2800" dirty="0"/>
              <a:t>Relación Evaluación: </a:t>
            </a:r>
          </a:p>
          <a:p>
            <a:pPr algn="ctr">
              <a:spcBef>
                <a:spcPct val="50000"/>
              </a:spcBef>
              <a:buClr>
                <a:schemeClr val="accent1"/>
              </a:buClr>
              <a:buSzPct val="90000"/>
              <a:buFont typeface="Monotype Sorts" pitchFamily="2" charset="2"/>
              <a:buNone/>
              <a:defRPr/>
            </a:pPr>
            <a:r>
              <a:rPr kumimoji="1" lang="es-ES_tradnl" altLang="es-PE" sz="2400" dirty="0"/>
              <a:t>(</a:t>
            </a:r>
            <a:r>
              <a:rPr kumimoji="1" lang="es-ES_tradnl" altLang="es-PE" sz="2400" dirty="0" err="1"/>
              <a:t>CoAlumno</a:t>
            </a:r>
            <a:r>
              <a:rPr kumimoji="1" lang="es-ES_tradnl" altLang="es-PE" sz="2400" dirty="0"/>
              <a:t>, </a:t>
            </a:r>
            <a:r>
              <a:rPr kumimoji="1" lang="es-ES_tradnl" altLang="es-PE" sz="2400" dirty="0" err="1"/>
              <a:t>NoAlumno</a:t>
            </a:r>
            <a:r>
              <a:rPr kumimoji="1" lang="es-ES_tradnl" altLang="es-PE" sz="2400" dirty="0"/>
              <a:t>, </a:t>
            </a:r>
            <a:r>
              <a:rPr kumimoji="1" lang="es-ES_tradnl" altLang="es-PE" sz="2400" dirty="0" err="1"/>
              <a:t>CoCurso</a:t>
            </a:r>
            <a:r>
              <a:rPr kumimoji="1" lang="es-ES_tradnl" altLang="es-PE" sz="2400" dirty="0"/>
              <a:t>, </a:t>
            </a:r>
            <a:r>
              <a:rPr kumimoji="1" lang="es-ES_tradnl" altLang="es-PE" sz="2400" dirty="0" err="1"/>
              <a:t>QtNota</a:t>
            </a:r>
            <a:r>
              <a:rPr kumimoji="1" lang="es-ES_tradnl" altLang="es-PE" sz="2400" dirty="0"/>
              <a:t>)</a:t>
            </a:r>
          </a:p>
          <a:p>
            <a:pPr algn="just">
              <a:spcBef>
                <a:spcPct val="50000"/>
              </a:spcBef>
              <a:buClr>
                <a:schemeClr val="accent1"/>
              </a:buClr>
              <a:buSzPct val="90000"/>
              <a:buFont typeface="Monotype Sorts" pitchFamily="2" charset="2"/>
              <a:buNone/>
              <a:defRPr/>
            </a:pPr>
            <a:r>
              <a:rPr kumimoji="1" lang="es-ES_tradnl" altLang="es-PE" sz="2400" dirty="0"/>
              <a:t>Reglas de Negocio: </a:t>
            </a:r>
          </a:p>
          <a:p>
            <a:pPr marL="342900" indent="-342900" algn="just">
              <a:spcBef>
                <a:spcPct val="50000"/>
              </a:spcBef>
              <a:buClr>
                <a:schemeClr val="accent1"/>
              </a:buClr>
              <a:buSzPct val="90000"/>
              <a:defRPr/>
            </a:pPr>
            <a:r>
              <a:rPr kumimoji="1" lang="es-ES_tradnl" altLang="es-PE" sz="2000" dirty="0"/>
              <a:t>Cada alumno tiene un código que lo identifica de manera única</a:t>
            </a:r>
          </a:p>
          <a:p>
            <a:pPr marL="342900" indent="-342900" algn="just">
              <a:spcBef>
                <a:spcPct val="50000"/>
              </a:spcBef>
              <a:buClr>
                <a:schemeClr val="accent1"/>
              </a:buClr>
              <a:buSzPct val="90000"/>
              <a:defRPr/>
            </a:pPr>
            <a:r>
              <a:rPr kumimoji="1" lang="es-ES_tradnl" altLang="es-PE" sz="2000" dirty="0"/>
              <a:t>Cada curso tiene un código que lo identifica de manera única</a:t>
            </a:r>
          </a:p>
          <a:p>
            <a:pPr marL="342900" indent="-342900" algn="just">
              <a:spcBef>
                <a:spcPct val="50000"/>
              </a:spcBef>
              <a:buClr>
                <a:schemeClr val="accent1"/>
              </a:buClr>
              <a:buSzPct val="90000"/>
              <a:defRPr/>
            </a:pPr>
            <a:r>
              <a:rPr kumimoji="1" lang="es-ES_tradnl" altLang="es-PE" sz="2000" dirty="0"/>
              <a:t>Un alumno en un curso obtiene una nota (</a:t>
            </a:r>
            <a:r>
              <a:rPr kumimoji="1" lang="es-ES_tradnl" altLang="es-PE" sz="2000" dirty="0" err="1"/>
              <a:t>QtNota</a:t>
            </a:r>
            <a:r>
              <a:rPr kumimoji="1" lang="es-ES_tradnl" altLang="es-PE" sz="2000" dirty="0"/>
              <a:t>) que es su promedio final</a:t>
            </a:r>
          </a:p>
          <a:p>
            <a:pPr marL="342900" indent="-342900" algn="just">
              <a:spcBef>
                <a:spcPct val="50000"/>
              </a:spcBef>
              <a:buClr>
                <a:schemeClr val="accent1"/>
              </a:buClr>
              <a:buSzPct val="90000"/>
              <a:defRPr/>
            </a:pPr>
            <a:endParaRPr kumimoji="1" lang="es-ES_tradnl" altLang="es-PE"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893309F-B9AD-4997-BFCC-434433474F42}"/>
              </a:ext>
            </a:extLst>
          </p:cNvPr>
          <p:cNvSpPr>
            <a:spLocks noGrp="1"/>
          </p:cNvSpPr>
          <p:nvPr>
            <p:ph type="title" idx="4294967295"/>
          </p:nvPr>
        </p:nvSpPr>
        <p:spPr>
          <a:xfrm>
            <a:off x="0" y="304800"/>
            <a:ext cx="7772400" cy="838200"/>
          </a:xfrm>
          <a:noFill/>
        </p:spPr>
        <p:txBody>
          <a:bodyPr/>
          <a:lstStyle/>
          <a:p>
            <a:r>
              <a:rPr lang="es-ES_tradnl" altLang="es-PE">
                <a:latin typeface="Bodoni MT Black" panose="02070A03080606020203" pitchFamily="18" charset="0"/>
              </a:rPr>
              <a:t>Dependencia Funcional</a:t>
            </a:r>
          </a:p>
        </p:txBody>
      </p:sp>
      <p:grpSp>
        <p:nvGrpSpPr>
          <p:cNvPr id="23555" name="Group 3">
            <a:extLst>
              <a:ext uri="{FF2B5EF4-FFF2-40B4-BE49-F238E27FC236}">
                <a16:creationId xmlns:a16="http://schemas.microsoft.com/office/drawing/2014/main" id="{380A3B40-9038-46BE-B991-315B7730BCC2}"/>
              </a:ext>
            </a:extLst>
          </p:cNvPr>
          <p:cNvGrpSpPr>
            <a:grpSpLocks/>
          </p:cNvGrpSpPr>
          <p:nvPr/>
        </p:nvGrpSpPr>
        <p:grpSpPr bwMode="auto">
          <a:xfrm>
            <a:off x="323850" y="2111375"/>
            <a:ext cx="8382000" cy="2854325"/>
            <a:chOff x="226" y="1156"/>
            <a:chExt cx="5280" cy="1798"/>
          </a:xfrm>
        </p:grpSpPr>
        <p:sp>
          <p:nvSpPr>
            <p:cNvPr id="23558" name="Rectangle 4">
              <a:extLst>
                <a:ext uri="{FF2B5EF4-FFF2-40B4-BE49-F238E27FC236}">
                  <a16:creationId xmlns:a16="http://schemas.microsoft.com/office/drawing/2014/main" id="{280FF828-75FC-498A-BA6E-2207598D8BEB}"/>
                </a:ext>
              </a:extLst>
            </p:cNvPr>
            <p:cNvSpPr>
              <a:spLocks noChangeArrowheads="1"/>
            </p:cNvSpPr>
            <p:nvPr/>
          </p:nvSpPr>
          <p:spPr bwMode="auto">
            <a:xfrm>
              <a:off x="226" y="1156"/>
              <a:ext cx="5280" cy="1798"/>
            </a:xfrm>
            <a:prstGeom prst="rect">
              <a:avLst/>
            </a:prstGeom>
            <a:solidFill>
              <a:srgbClr val="FFFFCC"/>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23559" name="Rectangle 5">
              <a:extLst>
                <a:ext uri="{FF2B5EF4-FFF2-40B4-BE49-F238E27FC236}">
                  <a16:creationId xmlns:a16="http://schemas.microsoft.com/office/drawing/2014/main" id="{C92FAF09-7F41-4672-BFD6-876F208FFAD0}"/>
                </a:ext>
              </a:extLst>
            </p:cNvPr>
            <p:cNvSpPr>
              <a:spLocks noChangeArrowheads="1"/>
            </p:cNvSpPr>
            <p:nvPr/>
          </p:nvSpPr>
          <p:spPr bwMode="auto">
            <a:xfrm>
              <a:off x="555" y="1227"/>
              <a:ext cx="745"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chemeClr val="tx2"/>
                  </a:solidFill>
                  <a:latin typeface="Arial" panose="020B0604020202020204" pitchFamily="34" charset="0"/>
                </a:rPr>
                <a:t>Co</a:t>
              </a:r>
              <a:r>
                <a:rPr kumimoji="1" lang="es-ES_tradnl" altLang="es-PE" sz="2000" b="1">
                  <a:solidFill>
                    <a:schemeClr val="tx2"/>
                  </a:solidFill>
                </a:rPr>
                <a:t>Alumno</a:t>
              </a:r>
            </a:p>
          </p:txBody>
        </p:sp>
        <p:sp>
          <p:nvSpPr>
            <p:cNvPr id="23560" name="Rectangle 6">
              <a:extLst>
                <a:ext uri="{FF2B5EF4-FFF2-40B4-BE49-F238E27FC236}">
                  <a16:creationId xmlns:a16="http://schemas.microsoft.com/office/drawing/2014/main" id="{0B7C0701-59AE-45C2-8ACB-F8A90186E5B2}"/>
                </a:ext>
              </a:extLst>
            </p:cNvPr>
            <p:cNvSpPr>
              <a:spLocks noChangeArrowheads="1"/>
            </p:cNvSpPr>
            <p:nvPr/>
          </p:nvSpPr>
          <p:spPr bwMode="auto">
            <a:xfrm>
              <a:off x="1824" y="1227"/>
              <a:ext cx="82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chemeClr val="tx2"/>
                  </a:solidFill>
                  <a:latin typeface="Arial" panose="020B0604020202020204" pitchFamily="34" charset="0"/>
                </a:rPr>
                <a:t>No</a:t>
              </a:r>
              <a:r>
                <a:rPr kumimoji="1" lang="es-ES_tradnl" altLang="es-PE" sz="2000" b="1">
                  <a:solidFill>
                    <a:schemeClr val="tx2"/>
                  </a:solidFill>
                </a:rPr>
                <a:t>Alumno</a:t>
              </a:r>
            </a:p>
          </p:txBody>
        </p:sp>
        <p:sp>
          <p:nvSpPr>
            <p:cNvPr id="23561" name="Rectangle 7">
              <a:extLst>
                <a:ext uri="{FF2B5EF4-FFF2-40B4-BE49-F238E27FC236}">
                  <a16:creationId xmlns:a16="http://schemas.microsoft.com/office/drawing/2014/main" id="{7D8A65AD-1433-4345-B0B1-43F9AC217F0B}"/>
                </a:ext>
              </a:extLst>
            </p:cNvPr>
            <p:cNvSpPr>
              <a:spLocks noChangeArrowheads="1"/>
            </p:cNvSpPr>
            <p:nvPr/>
          </p:nvSpPr>
          <p:spPr bwMode="auto">
            <a:xfrm>
              <a:off x="3222" y="1227"/>
              <a:ext cx="67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chemeClr val="tx2"/>
                  </a:solidFill>
                  <a:latin typeface="Arial" panose="020B0604020202020204" pitchFamily="34" charset="0"/>
                </a:rPr>
                <a:t>CoCurso</a:t>
              </a:r>
              <a:endParaRPr kumimoji="1" lang="es-ES_tradnl" altLang="es-PE" sz="2000">
                <a:solidFill>
                  <a:schemeClr val="tx2"/>
                </a:solidFill>
                <a:latin typeface="Times New Roman" panose="02020603050405020304" pitchFamily="18" charset="0"/>
              </a:endParaRPr>
            </a:p>
          </p:txBody>
        </p:sp>
        <p:sp>
          <p:nvSpPr>
            <p:cNvPr id="23562" name="Rectangle 8">
              <a:extLst>
                <a:ext uri="{FF2B5EF4-FFF2-40B4-BE49-F238E27FC236}">
                  <a16:creationId xmlns:a16="http://schemas.microsoft.com/office/drawing/2014/main" id="{9F04483D-31A8-4EFF-AD2C-E7B1BC6E62B2}"/>
                </a:ext>
              </a:extLst>
            </p:cNvPr>
            <p:cNvSpPr>
              <a:spLocks noChangeArrowheads="1"/>
            </p:cNvSpPr>
            <p:nvPr/>
          </p:nvSpPr>
          <p:spPr bwMode="auto">
            <a:xfrm>
              <a:off x="4597" y="1227"/>
              <a:ext cx="533"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chemeClr val="tx2"/>
                  </a:solidFill>
                  <a:latin typeface="Arial" panose="020B0604020202020204" pitchFamily="34" charset="0"/>
                </a:rPr>
                <a:t>QtNota</a:t>
              </a:r>
              <a:endParaRPr kumimoji="1" lang="es-ES_tradnl" altLang="es-PE" sz="2000">
                <a:solidFill>
                  <a:schemeClr val="tx2"/>
                </a:solidFill>
                <a:latin typeface="Times New Roman" panose="02020603050405020304" pitchFamily="18" charset="0"/>
              </a:endParaRPr>
            </a:p>
          </p:txBody>
        </p:sp>
        <p:sp>
          <p:nvSpPr>
            <p:cNvPr id="23563" name="Rectangle 9">
              <a:extLst>
                <a:ext uri="{FF2B5EF4-FFF2-40B4-BE49-F238E27FC236}">
                  <a16:creationId xmlns:a16="http://schemas.microsoft.com/office/drawing/2014/main" id="{278443D0-3717-4AF5-8A45-9615F0D7204D}"/>
                </a:ext>
              </a:extLst>
            </p:cNvPr>
            <p:cNvSpPr>
              <a:spLocks noChangeArrowheads="1"/>
            </p:cNvSpPr>
            <p:nvPr/>
          </p:nvSpPr>
          <p:spPr bwMode="auto">
            <a:xfrm>
              <a:off x="471" y="1556"/>
              <a:ext cx="927" cy="22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203010025</a:t>
              </a:r>
              <a:endParaRPr kumimoji="1" lang="es-ES_tradnl" altLang="es-PE">
                <a:latin typeface="Times New Roman" panose="02020603050405020304" pitchFamily="18" charset="0"/>
              </a:endParaRPr>
            </a:p>
          </p:txBody>
        </p:sp>
        <p:sp>
          <p:nvSpPr>
            <p:cNvPr id="23564" name="Rectangle 10">
              <a:extLst>
                <a:ext uri="{FF2B5EF4-FFF2-40B4-BE49-F238E27FC236}">
                  <a16:creationId xmlns:a16="http://schemas.microsoft.com/office/drawing/2014/main" id="{319220DE-684B-4064-85B7-9F3EDB23ACE5}"/>
                </a:ext>
              </a:extLst>
            </p:cNvPr>
            <p:cNvSpPr>
              <a:spLocks noChangeArrowheads="1"/>
            </p:cNvSpPr>
            <p:nvPr/>
          </p:nvSpPr>
          <p:spPr bwMode="auto">
            <a:xfrm>
              <a:off x="1915" y="1556"/>
              <a:ext cx="684"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Jiménez</a:t>
              </a:r>
              <a:endParaRPr kumimoji="1" lang="es-ES_tradnl" altLang="es-PE">
                <a:latin typeface="Times New Roman" panose="02020603050405020304" pitchFamily="18" charset="0"/>
              </a:endParaRPr>
            </a:p>
          </p:txBody>
        </p:sp>
        <p:sp>
          <p:nvSpPr>
            <p:cNvPr id="23565" name="Rectangle 11">
              <a:extLst>
                <a:ext uri="{FF2B5EF4-FFF2-40B4-BE49-F238E27FC236}">
                  <a16:creationId xmlns:a16="http://schemas.microsoft.com/office/drawing/2014/main" id="{86F4274E-ECBB-4389-AE21-B88AD4BC7E0B}"/>
                </a:ext>
              </a:extLst>
            </p:cNvPr>
            <p:cNvSpPr>
              <a:spLocks noChangeArrowheads="1"/>
            </p:cNvSpPr>
            <p:nvPr/>
          </p:nvSpPr>
          <p:spPr bwMode="auto">
            <a:xfrm>
              <a:off x="3403" y="1556"/>
              <a:ext cx="327"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S03</a:t>
              </a:r>
              <a:endParaRPr kumimoji="1" lang="es-ES_tradnl" altLang="es-PE">
                <a:latin typeface="Times New Roman" panose="02020603050405020304" pitchFamily="18" charset="0"/>
              </a:endParaRPr>
            </a:p>
          </p:txBody>
        </p:sp>
        <p:sp>
          <p:nvSpPr>
            <p:cNvPr id="23566" name="Rectangle 12">
              <a:extLst>
                <a:ext uri="{FF2B5EF4-FFF2-40B4-BE49-F238E27FC236}">
                  <a16:creationId xmlns:a16="http://schemas.microsoft.com/office/drawing/2014/main" id="{0CE87F48-2B80-45AF-ABF1-9679F5271AA7}"/>
                </a:ext>
              </a:extLst>
            </p:cNvPr>
            <p:cNvSpPr>
              <a:spLocks noChangeArrowheads="1"/>
            </p:cNvSpPr>
            <p:nvPr/>
          </p:nvSpPr>
          <p:spPr bwMode="auto">
            <a:xfrm>
              <a:off x="4668" y="1556"/>
              <a:ext cx="459"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15.00</a:t>
              </a:r>
              <a:endParaRPr kumimoji="1" lang="es-ES_tradnl" altLang="es-PE">
                <a:latin typeface="Times New Roman" panose="02020603050405020304" pitchFamily="18" charset="0"/>
              </a:endParaRPr>
            </a:p>
          </p:txBody>
        </p:sp>
        <p:sp>
          <p:nvSpPr>
            <p:cNvPr id="23567" name="Rectangle 13">
              <a:extLst>
                <a:ext uri="{FF2B5EF4-FFF2-40B4-BE49-F238E27FC236}">
                  <a16:creationId xmlns:a16="http://schemas.microsoft.com/office/drawing/2014/main" id="{8C6D2545-E1C1-4C2C-9BAE-7D447FE44B77}"/>
                </a:ext>
              </a:extLst>
            </p:cNvPr>
            <p:cNvSpPr>
              <a:spLocks noChangeArrowheads="1"/>
            </p:cNvSpPr>
            <p:nvPr/>
          </p:nvSpPr>
          <p:spPr bwMode="auto">
            <a:xfrm>
              <a:off x="471" y="1841"/>
              <a:ext cx="927" cy="22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203010025</a:t>
              </a:r>
            </a:p>
          </p:txBody>
        </p:sp>
        <p:sp>
          <p:nvSpPr>
            <p:cNvPr id="23568" name="Rectangle 14">
              <a:extLst>
                <a:ext uri="{FF2B5EF4-FFF2-40B4-BE49-F238E27FC236}">
                  <a16:creationId xmlns:a16="http://schemas.microsoft.com/office/drawing/2014/main" id="{31C07BDA-9645-4C9E-A4FC-14A4D11F727C}"/>
                </a:ext>
              </a:extLst>
            </p:cNvPr>
            <p:cNvSpPr>
              <a:spLocks noChangeArrowheads="1"/>
            </p:cNvSpPr>
            <p:nvPr/>
          </p:nvSpPr>
          <p:spPr bwMode="auto">
            <a:xfrm>
              <a:off x="1915" y="1841"/>
              <a:ext cx="684"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Jiménez</a:t>
              </a:r>
              <a:endParaRPr kumimoji="1" lang="es-ES_tradnl" altLang="es-PE">
                <a:latin typeface="Times New Roman" panose="02020603050405020304" pitchFamily="18" charset="0"/>
              </a:endParaRPr>
            </a:p>
          </p:txBody>
        </p:sp>
        <p:sp>
          <p:nvSpPr>
            <p:cNvPr id="23569" name="Rectangle 15">
              <a:extLst>
                <a:ext uri="{FF2B5EF4-FFF2-40B4-BE49-F238E27FC236}">
                  <a16:creationId xmlns:a16="http://schemas.microsoft.com/office/drawing/2014/main" id="{1EA59827-70EF-412A-BE41-494DEDB21377}"/>
                </a:ext>
              </a:extLst>
            </p:cNvPr>
            <p:cNvSpPr>
              <a:spLocks noChangeArrowheads="1"/>
            </p:cNvSpPr>
            <p:nvPr/>
          </p:nvSpPr>
          <p:spPr bwMode="auto">
            <a:xfrm>
              <a:off x="3403" y="1841"/>
              <a:ext cx="327"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S20</a:t>
              </a:r>
              <a:endParaRPr kumimoji="1" lang="es-ES_tradnl" altLang="es-PE">
                <a:latin typeface="Times New Roman" panose="02020603050405020304" pitchFamily="18" charset="0"/>
              </a:endParaRPr>
            </a:p>
          </p:txBody>
        </p:sp>
        <p:sp>
          <p:nvSpPr>
            <p:cNvPr id="23570" name="Rectangle 16">
              <a:extLst>
                <a:ext uri="{FF2B5EF4-FFF2-40B4-BE49-F238E27FC236}">
                  <a16:creationId xmlns:a16="http://schemas.microsoft.com/office/drawing/2014/main" id="{C28B5350-DAA1-4CEE-8CFC-C88F79C7AC95}"/>
                </a:ext>
              </a:extLst>
            </p:cNvPr>
            <p:cNvSpPr>
              <a:spLocks noChangeArrowheads="1"/>
            </p:cNvSpPr>
            <p:nvPr/>
          </p:nvSpPr>
          <p:spPr bwMode="auto">
            <a:xfrm>
              <a:off x="4668" y="1841"/>
              <a:ext cx="459"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16.50</a:t>
              </a:r>
              <a:endParaRPr kumimoji="1" lang="es-ES_tradnl" altLang="es-PE">
                <a:latin typeface="Times New Roman" panose="02020603050405020304" pitchFamily="18" charset="0"/>
              </a:endParaRPr>
            </a:p>
          </p:txBody>
        </p:sp>
        <p:sp>
          <p:nvSpPr>
            <p:cNvPr id="23571" name="Rectangle 17">
              <a:extLst>
                <a:ext uri="{FF2B5EF4-FFF2-40B4-BE49-F238E27FC236}">
                  <a16:creationId xmlns:a16="http://schemas.microsoft.com/office/drawing/2014/main" id="{3F9F6BB2-164D-450A-BDEF-96B7BAE2E102}"/>
                </a:ext>
              </a:extLst>
            </p:cNvPr>
            <p:cNvSpPr>
              <a:spLocks noChangeArrowheads="1"/>
            </p:cNvSpPr>
            <p:nvPr/>
          </p:nvSpPr>
          <p:spPr bwMode="auto">
            <a:xfrm>
              <a:off x="471" y="2126"/>
              <a:ext cx="927" cy="22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203010025</a:t>
              </a:r>
            </a:p>
          </p:txBody>
        </p:sp>
        <p:sp>
          <p:nvSpPr>
            <p:cNvPr id="23572" name="Rectangle 18">
              <a:extLst>
                <a:ext uri="{FF2B5EF4-FFF2-40B4-BE49-F238E27FC236}">
                  <a16:creationId xmlns:a16="http://schemas.microsoft.com/office/drawing/2014/main" id="{C3CB1E8E-F8B4-4782-9505-D5956A354EC5}"/>
                </a:ext>
              </a:extLst>
            </p:cNvPr>
            <p:cNvSpPr>
              <a:spLocks noChangeArrowheads="1"/>
            </p:cNvSpPr>
            <p:nvPr/>
          </p:nvSpPr>
          <p:spPr bwMode="auto">
            <a:xfrm>
              <a:off x="1915" y="2126"/>
              <a:ext cx="684"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Jiménez</a:t>
              </a:r>
              <a:endParaRPr kumimoji="1" lang="es-ES_tradnl" altLang="es-PE">
                <a:latin typeface="Times New Roman" panose="02020603050405020304" pitchFamily="18" charset="0"/>
              </a:endParaRPr>
            </a:p>
          </p:txBody>
        </p:sp>
        <p:sp>
          <p:nvSpPr>
            <p:cNvPr id="23573" name="Rectangle 19">
              <a:extLst>
                <a:ext uri="{FF2B5EF4-FFF2-40B4-BE49-F238E27FC236}">
                  <a16:creationId xmlns:a16="http://schemas.microsoft.com/office/drawing/2014/main" id="{3DB39716-28FC-4219-B009-F65330A21FB3}"/>
                </a:ext>
              </a:extLst>
            </p:cNvPr>
            <p:cNvSpPr>
              <a:spLocks noChangeArrowheads="1"/>
            </p:cNvSpPr>
            <p:nvPr/>
          </p:nvSpPr>
          <p:spPr bwMode="auto">
            <a:xfrm>
              <a:off x="3403" y="2126"/>
              <a:ext cx="327"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S25</a:t>
              </a:r>
              <a:endParaRPr kumimoji="1" lang="es-ES_tradnl" altLang="es-PE">
                <a:latin typeface="Times New Roman" panose="02020603050405020304" pitchFamily="18" charset="0"/>
              </a:endParaRPr>
            </a:p>
          </p:txBody>
        </p:sp>
        <p:sp>
          <p:nvSpPr>
            <p:cNvPr id="23574" name="Rectangle 20">
              <a:extLst>
                <a:ext uri="{FF2B5EF4-FFF2-40B4-BE49-F238E27FC236}">
                  <a16:creationId xmlns:a16="http://schemas.microsoft.com/office/drawing/2014/main" id="{9E29FC23-1C49-419E-B980-9F4DF23B2B47}"/>
                </a:ext>
              </a:extLst>
            </p:cNvPr>
            <p:cNvSpPr>
              <a:spLocks noChangeArrowheads="1"/>
            </p:cNvSpPr>
            <p:nvPr/>
          </p:nvSpPr>
          <p:spPr bwMode="auto">
            <a:xfrm>
              <a:off x="4668" y="2126"/>
              <a:ext cx="459"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13.25</a:t>
              </a:r>
              <a:endParaRPr kumimoji="1" lang="es-ES_tradnl" altLang="es-PE">
                <a:latin typeface="Times New Roman" panose="02020603050405020304" pitchFamily="18" charset="0"/>
              </a:endParaRPr>
            </a:p>
          </p:txBody>
        </p:sp>
        <p:sp>
          <p:nvSpPr>
            <p:cNvPr id="23575" name="Rectangle 21">
              <a:extLst>
                <a:ext uri="{FF2B5EF4-FFF2-40B4-BE49-F238E27FC236}">
                  <a16:creationId xmlns:a16="http://schemas.microsoft.com/office/drawing/2014/main" id="{6F2F4B2F-E6E1-42FC-BF26-12C74BECE28B}"/>
                </a:ext>
              </a:extLst>
            </p:cNvPr>
            <p:cNvSpPr>
              <a:spLocks noChangeArrowheads="1"/>
            </p:cNvSpPr>
            <p:nvPr/>
          </p:nvSpPr>
          <p:spPr bwMode="auto">
            <a:xfrm>
              <a:off x="472" y="2412"/>
              <a:ext cx="927" cy="22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203020026</a:t>
              </a:r>
              <a:endParaRPr kumimoji="1" lang="es-ES_tradnl" altLang="es-PE">
                <a:latin typeface="Times New Roman" panose="02020603050405020304" pitchFamily="18" charset="0"/>
              </a:endParaRPr>
            </a:p>
          </p:txBody>
        </p:sp>
        <p:sp>
          <p:nvSpPr>
            <p:cNvPr id="23576" name="Rectangle 22">
              <a:extLst>
                <a:ext uri="{FF2B5EF4-FFF2-40B4-BE49-F238E27FC236}">
                  <a16:creationId xmlns:a16="http://schemas.microsoft.com/office/drawing/2014/main" id="{96E821AC-F088-4F0A-BCA6-F682DBA495BF}"/>
                </a:ext>
              </a:extLst>
            </p:cNvPr>
            <p:cNvSpPr>
              <a:spLocks noChangeArrowheads="1"/>
            </p:cNvSpPr>
            <p:nvPr/>
          </p:nvSpPr>
          <p:spPr bwMode="auto">
            <a:xfrm>
              <a:off x="1858" y="2412"/>
              <a:ext cx="816"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La Madrid</a:t>
              </a:r>
              <a:endParaRPr kumimoji="1" lang="es-ES_tradnl" altLang="es-PE">
                <a:latin typeface="Times New Roman" panose="02020603050405020304" pitchFamily="18" charset="0"/>
              </a:endParaRPr>
            </a:p>
          </p:txBody>
        </p:sp>
        <p:sp>
          <p:nvSpPr>
            <p:cNvPr id="23577" name="Rectangle 23">
              <a:extLst>
                <a:ext uri="{FF2B5EF4-FFF2-40B4-BE49-F238E27FC236}">
                  <a16:creationId xmlns:a16="http://schemas.microsoft.com/office/drawing/2014/main" id="{B8D87C99-3F0E-4EA9-9D5E-A1217DAEACFE}"/>
                </a:ext>
              </a:extLst>
            </p:cNvPr>
            <p:cNvSpPr>
              <a:spLocks noChangeArrowheads="1"/>
            </p:cNvSpPr>
            <p:nvPr/>
          </p:nvSpPr>
          <p:spPr bwMode="auto">
            <a:xfrm>
              <a:off x="3378" y="2412"/>
              <a:ext cx="378"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SI03</a:t>
              </a:r>
              <a:endParaRPr kumimoji="1" lang="es-ES_tradnl" altLang="es-PE">
                <a:latin typeface="Times New Roman" panose="02020603050405020304" pitchFamily="18" charset="0"/>
              </a:endParaRPr>
            </a:p>
          </p:txBody>
        </p:sp>
        <p:sp>
          <p:nvSpPr>
            <p:cNvPr id="23578" name="Rectangle 24">
              <a:extLst>
                <a:ext uri="{FF2B5EF4-FFF2-40B4-BE49-F238E27FC236}">
                  <a16:creationId xmlns:a16="http://schemas.microsoft.com/office/drawing/2014/main" id="{A31767F3-5AF6-48EA-8B99-7DB801FD21C7}"/>
                </a:ext>
              </a:extLst>
            </p:cNvPr>
            <p:cNvSpPr>
              <a:spLocks noChangeArrowheads="1"/>
            </p:cNvSpPr>
            <p:nvPr/>
          </p:nvSpPr>
          <p:spPr bwMode="auto">
            <a:xfrm>
              <a:off x="4668" y="2412"/>
              <a:ext cx="459"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17.00</a:t>
              </a:r>
              <a:endParaRPr kumimoji="1" lang="es-ES_tradnl" altLang="es-PE">
                <a:latin typeface="Times New Roman" panose="02020603050405020304" pitchFamily="18" charset="0"/>
              </a:endParaRPr>
            </a:p>
          </p:txBody>
        </p:sp>
        <p:sp>
          <p:nvSpPr>
            <p:cNvPr id="23579" name="Rectangle 25">
              <a:extLst>
                <a:ext uri="{FF2B5EF4-FFF2-40B4-BE49-F238E27FC236}">
                  <a16:creationId xmlns:a16="http://schemas.microsoft.com/office/drawing/2014/main" id="{C09E1ED9-492D-4B1A-8546-2F05CBE80339}"/>
                </a:ext>
              </a:extLst>
            </p:cNvPr>
            <p:cNvSpPr>
              <a:spLocks noChangeArrowheads="1"/>
            </p:cNvSpPr>
            <p:nvPr/>
          </p:nvSpPr>
          <p:spPr bwMode="auto">
            <a:xfrm>
              <a:off x="473" y="2697"/>
              <a:ext cx="927" cy="22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203020026</a:t>
              </a:r>
            </a:p>
          </p:txBody>
        </p:sp>
        <p:sp>
          <p:nvSpPr>
            <p:cNvPr id="23580" name="Rectangle 26">
              <a:extLst>
                <a:ext uri="{FF2B5EF4-FFF2-40B4-BE49-F238E27FC236}">
                  <a16:creationId xmlns:a16="http://schemas.microsoft.com/office/drawing/2014/main" id="{F3B3BAD8-C086-4385-A057-E9C7049AAE5C}"/>
                </a:ext>
              </a:extLst>
            </p:cNvPr>
            <p:cNvSpPr>
              <a:spLocks noChangeArrowheads="1"/>
            </p:cNvSpPr>
            <p:nvPr/>
          </p:nvSpPr>
          <p:spPr bwMode="auto">
            <a:xfrm>
              <a:off x="1858" y="2697"/>
              <a:ext cx="816"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La Madrid</a:t>
              </a:r>
              <a:endParaRPr kumimoji="1" lang="es-ES_tradnl" altLang="es-PE">
                <a:latin typeface="Times New Roman" panose="02020603050405020304" pitchFamily="18" charset="0"/>
              </a:endParaRPr>
            </a:p>
          </p:txBody>
        </p:sp>
        <p:sp>
          <p:nvSpPr>
            <p:cNvPr id="23581" name="Rectangle 27">
              <a:extLst>
                <a:ext uri="{FF2B5EF4-FFF2-40B4-BE49-F238E27FC236}">
                  <a16:creationId xmlns:a16="http://schemas.microsoft.com/office/drawing/2014/main" id="{7C4D2FE4-10DA-4E13-90B5-2D4D882C97FD}"/>
                </a:ext>
              </a:extLst>
            </p:cNvPr>
            <p:cNvSpPr>
              <a:spLocks noChangeArrowheads="1"/>
            </p:cNvSpPr>
            <p:nvPr/>
          </p:nvSpPr>
          <p:spPr bwMode="auto">
            <a:xfrm>
              <a:off x="3383" y="2697"/>
              <a:ext cx="368"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HU2</a:t>
              </a:r>
              <a:endParaRPr kumimoji="1" lang="es-ES_tradnl" altLang="es-PE">
                <a:latin typeface="Times New Roman" panose="02020603050405020304" pitchFamily="18" charset="0"/>
              </a:endParaRPr>
            </a:p>
          </p:txBody>
        </p:sp>
        <p:sp>
          <p:nvSpPr>
            <p:cNvPr id="23582" name="Rectangle 28">
              <a:extLst>
                <a:ext uri="{FF2B5EF4-FFF2-40B4-BE49-F238E27FC236}">
                  <a16:creationId xmlns:a16="http://schemas.microsoft.com/office/drawing/2014/main" id="{AFB3031C-4E5C-4534-8175-7D88537D7191}"/>
                </a:ext>
              </a:extLst>
            </p:cNvPr>
            <p:cNvSpPr>
              <a:spLocks noChangeArrowheads="1"/>
            </p:cNvSpPr>
            <p:nvPr/>
          </p:nvSpPr>
          <p:spPr bwMode="auto">
            <a:xfrm>
              <a:off x="4668" y="2697"/>
              <a:ext cx="459" cy="22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300">
                  <a:solidFill>
                    <a:srgbClr val="333399"/>
                  </a:solidFill>
                  <a:latin typeface="Arial" panose="020B0604020202020204" pitchFamily="34" charset="0"/>
                </a:rPr>
                <a:t>14.00</a:t>
              </a:r>
              <a:endParaRPr kumimoji="1" lang="es-ES_tradnl" altLang="es-PE">
                <a:latin typeface="Times New Roman" panose="02020603050405020304" pitchFamily="18" charset="0"/>
              </a:endParaRPr>
            </a:p>
          </p:txBody>
        </p:sp>
        <p:sp>
          <p:nvSpPr>
            <p:cNvPr id="23583" name="Line 29">
              <a:extLst>
                <a:ext uri="{FF2B5EF4-FFF2-40B4-BE49-F238E27FC236}">
                  <a16:creationId xmlns:a16="http://schemas.microsoft.com/office/drawing/2014/main" id="{78D7F1B1-BE31-4BF7-BC65-278047E31733}"/>
                </a:ext>
              </a:extLst>
            </p:cNvPr>
            <p:cNvSpPr>
              <a:spLocks noChangeShapeType="1"/>
            </p:cNvSpPr>
            <p:nvPr/>
          </p:nvSpPr>
          <p:spPr bwMode="auto">
            <a:xfrm>
              <a:off x="226" y="1527"/>
              <a:ext cx="5266" cy="1"/>
            </a:xfrm>
            <a:prstGeom prst="line">
              <a:avLst/>
            </a:prstGeom>
            <a:noFill/>
            <a:ln w="0">
              <a:solidFill>
                <a:schemeClr val="accent2"/>
              </a:solidFill>
              <a:round/>
              <a:headEnd/>
              <a:tailEnd/>
            </a:ln>
            <a:extLst>
              <a:ext uri="{909E8E84-426E-40DD-AFC4-6F175D3DCCD1}">
                <a14:hiddenFill xmlns:a14="http://schemas.microsoft.com/office/drawing/2010/main">
                  <a:noFill/>
                </a14:hiddenFill>
              </a:ext>
            </a:extLst>
          </p:spPr>
          <p:txBody>
            <a:bodyPr/>
            <a:lstStyle/>
            <a:p>
              <a:endParaRPr lang="es-419"/>
            </a:p>
          </p:txBody>
        </p:sp>
      </p:grpSp>
      <p:sp>
        <p:nvSpPr>
          <p:cNvPr id="23556" name="Text Box 30">
            <a:extLst>
              <a:ext uri="{FF2B5EF4-FFF2-40B4-BE49-F238E27FC236}">
                <a16:creationId xmlns:a16="http://schemas.microsoft.com/office/drawing/2014/main" id="{8DA2091C-4940-4355-8E8F-2334A4C62B39}"/>
              </a:ext>
            </a:extLst>
          </p:cNvPr>
          <p:cNvSpPr txBox="1">
            <a:spLocks noChangeArrowheads="1"/>
          </p:cNvSpPr>
          <p:nvPr/>
        </p:nvSpPr>
        <p:spPr bwMode="auto">
          <a:xfrm>
            <a:off x="331788" y="1358900"/>
            <a:ext cx="40576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r>
              <a:rPr kumimoji="1" lang="es-ES_tradnl" altLang="es-PE"/>
              <a:t>Relación Evaluación</a:t>
            </a:r>
          </a:p>
        </p:txBody>
      </p:sp>
      <p:sp>
        <p:nvSpPr>
          <p:cNvPr id="23557" name="CuadroTexto 1">
            <a:extLst>
              <a:ext uri="{FF2B5EF4-FFF2-40B4-BE49-F238E27FC236}">
                <a16:creationId xmlns:a16="http://schemas.microsoft.com/office/drawing/2014/main" id="{6FC07864-3601-46A1-9187-F633DDB259A0}"/>
              </a:ext>
            </a:extLst>
          </p:cNvPr>
          <p:cNvSpPr txBox="1">
            <a:spLocks noChangeArrowheads="1"/>
          </p:cNvSpPr>
          <p:nvPr/>
        </p:nvSpPr>
        <p:spPr bwMode="auto">
          <a:xfrm>
            <a:off x="331788" y="5156200"/>
            <a:ext cx="8197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360363">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r>
              <a:rPr lang="es-MX" altLang="es-PE" sz="2400"/>
              <a:t>En este ejemplo vemos que CoAlumno </a:t>
            </a:r>
            <a:r>
              <a:rPr lang="es-MX" altLang="es-PE" sz="2400">
                <a:sym typeface="Wingdings" panose="05000000000000000000" pitchFamily="2" charset="2"/>
              </a:rPr>
              <a:t> NoAlumno</a:t>
            </a:r>
          </a:p>
          <a:p>
            <a:pPr lvl="1" eaLnBrk="1" hangingPunct="1">
              <a:spcBef>
                <a:spcPct val="0"/>
              </a:spcBef>
              <a:buFontTx/>
              <a:buNone/>
            </a:pPr>
            <a:r>
              <a:rPr lang="es-MX" altLang="es-PE" sz="2400" i="1">
                <a:sym typeface="Wingdings" panose="05000000000000000000" pitchFamily="2" charset="2"/>
              </a:rPr>
              <a:t>Sin embargo CoAlumno </a:t>
            </a:r>
            <a:r>
              <a:rPr lang="es-MX" altLang="es-PE" sz="2400" b="1" i="1" u="sng">
                <a:sym typeface="Wingdings" panose="05000000000000000000" pitchFamily="2" charset="2"/>
              </a:rPr>
              <a:t>no es </a:t>
            </a:r>
            <a:r>
              <a:rPr lang="es-MX" altLang="es-PE" sz="2400" i="1">
                <a:sym typeface="Wingdings" panose="05000000000000000000" pitchFamily="2" charset="2"/>
              </a:rPr>
              <a:t>clave candidata de la relación Evaluación (los valores de CoAlumno se repiten en las tuplas)</a:t>
            </a:r>
            <a:endParaRPr lang="es-PE" altLang="es-PE" sz="2400"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a:extLst>
              <a:ext uri="{FF2B5EF4-FFF2-40B4-BE49-F238E27FC236}">
                <a16:creationId xmlns:a16="http://schemas.microsoft.com/office/drawing/2014/main" id="{DADD158C-304E-4C6F-ACE2-0141E9DBCDB7}"/>
              </a:ext>
            </a:extLst>
          </p:cNvPr>
          <p:cNvSpPr>
            <a:spLocks noGrp="1" noChangeArrowheads="1"/>
          </p:cNvSpPr>
          <p:nvPr>
            <p:ph type="body" idx="4294967295"/>
          </p:nvPr>
        </p:nvSpPr>
        <p:spPr>
          <a:xfrm>
            <a:off x="454025" y="1430338"/>
            <a:ext cx="8101013" cy="4938712"/>
          </a:xfrm>
        </p:spPr>
        <p:txBody>
          <a:bodyPr/>
          <a:lstStyle/>
          <a:p>
            <a:pPr marL="0" indent="0" algn="just">
              <a:lnSpc>
                <a:spcPct val="90000"/>
              </a:lnSpc>
              <a:buFont typeface="Arial" panose="020B0604020202020204" pitchFamily="34" charset="0"/>
              <a:buNone/>
              <a:defRPr/>
            </a:pPr>
            <a:r>
              <a:rPr lang="es-ES_tradnl" altLang="es-PE" sz="2800" b="1" i="1" dirty="0"/>
              <a:t>Recordemos que </a:t>
            </a:r>
            <a:r>
              <a:rPr lang="es-ES_tradnl" altLang="es-PE" sz="2800" b="1" dirty="0"/>
              <a:t>CLAVE PRIMARIA (PK)</a:t>
            </a:r>
            <a:r>
              <a:rPr lang="es-ES_tradnl" altLang="es-PE" sz="2800" dirty="0"/>
              <a:t>:</a:t>
            </a:r>
          </a:p>
          <a:p>
            <a:pPr algn="just" eaLnBrk="1" hangingPunct="1">
              <a:buSzPct val="70000"/>
              <a:defRPr/>
            </a:pPr>
            <a:r>
              <a:rPr lang="es-ES_tradnl" altLang="es-PE" sz="2200" dirty="0"/>
              <a:t>Es un atributo o conjunto de atributos que  representan de forma única a cada tupla de una relación (o fila de una tabla). Es decir, nunca se repiten en dos o más tuplas de la misma relación (en dos o más filas de la tabla).</a:t>
            </a:r>
          </a:p>
          <a:p>
            <a:pPr algn="just" eaLnBrk="1" hangingPunct="1">
              <a:buSzPct val="70000"/>
              <a:defRPr/>
            </a:pPr>
            <a:r>
              <a:rPr lang="es-ES_tradnl" altLang="es-PE" sz="2200" dirty="0"/>
              <a:t>Cuando en una relación hay más de un atributo o conjunto de atributos que pueden cumplir esta función, se les denomina “claves candidatas”, y se debe designar una de ellas como la </a:t>
            </a:r>
            <a:r>
              <a:rPr lang="es-ES_tradnl" altLang="es-PE" sz="2200" b="1" dirty="0">
                <a:solidFill>
                  <a:srgbClr val="FF0000"/>
                </a:solidFill>
              </a:rPr>
              <a:t>clave primaria</a:t>
            </a:r>
            <a:r>
              <a:rPr lang="es-ES_tradnl" altLang="es-PE" sz="2200" dirty="0"/>
              <a:t>.</a:t>
            </a:r>
          </a:p>
          <a:p>
            <a:pPr algn="just" eaLnBrk="1" hangingPunct="1">
              <a:buSzPct val="70000"/>
              <a:defRPr/>
            </a:pPr>
            <a:r>
              <a:rPr lang="es-ES_tradnl" altLang="es-PE" sz="2200" dirty="0"/>
              <a:t>La clave primaria (</a:t>
            </a:r>
            <a:r>
              <a:rPr lang="es-ES_tradnl" altLang="es-PE" sz="2200" b="1" dirty="0">
                <a:solidFill>
                  <a:srgbClr val="FF0000"/>
                </a:solidFill>
              </a:rPr>
              <a:t>PK</a:t>
            </a:r>
            <a:r>
              <a:rPr lang="es-ES_tradnl" altLang="es-PE" sz="2200" dirty="0"/>
              <a:t>) puede ser un solo atributo o puede estar compuesta de varios atributos.</a:t>
            </a:r>
          </a:p>
          <a:p>
            <a:pPr algn="just" eaLnBrk="1" hangingPunct="1">
              <a:buSzPct val="70000"/>
              <a:defRPr/>
            </a:pPr>
            <a:r>
              <a:rPr lang="es-ES_tradnl" altLang="es-PE" sz="2000" dirty="0"/>
              <a:t>NOTA: es una práctica estándar que los atributos que conforman la PK se presenten subrayados</a:t>
            </a:r>
          </a:p>
        </p:txBody>
      </p:sp>
      <p:sp>
        <p:nvSpPr>
          <p:cNvPr id="24579" name="Rectangle 2">
            <a:extLst>
              <a:ext uri="{FF2B5EF4-FFF2-40B4-BE49-F238E27FC236}">
                <a16:creationId xmlns:a16="http://schemas.microsoft.com/office/drawing/2014/main" id="{2CDD2459-E8E1-4CF6-A5DD-4448AC83A65A}"/>
              </a:ext>
            </a:extLst>
          </p:cNvPr>
          <p:cNvSpPr txBox="1">
            <a:spLocks noChangeArrowheads="1"/>
          </p:cNvSpPr>
          <p:nvPr/>
        </p:nvSpPr>
        <p:spPr bwMode="auto">
          <a:xfrm>
            <a:off x="468313" y="333375"/>
            <a:ext cx="80010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ES_tradnl" altLang="es-PE" sz="4400">
                <a:latin typeface="Bodoni MT Black" panose="02070A03080606020203" pitchFamily="18" charset="0"/>
              </a:rPr>
              <a:t>Definiciones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3293B-A8B0-4296-8C90-6171F13F5A52}"/>
              </a:ext>
            </a:extLst>
          </p:cNvPr>
          <p:cNvSpPr>
            <a:spLocks noGrp="1"/>
          </p:cNvSpPr>
          <p:nvPr>
            <p:ph type="title" idx="4294967295"/>
          </p:nvPr>
        </p:nvSpPr>
        <p:spPr>
          <a:xfrm>
            <a:off x="293688" y="204788"/>
            <a:ext cx="8101012" cy="762000"/>
          </a:xfrm>
        </p:spPr>
        <p:txBody>
          <a:bodyPr/>
          <a:lstStyle/>
          <a:p>
            <a:r>
              <a:rPr lang="es-ES_tradnl" altLang="es-PE" sz="3600">
                <a:latin typeface="Bodoni MT Black" panose="02070A03080606020203" pitchFamily="18" charset="0"/>
              </a:rPr>
              <a:t>Dependencia Funcional Completa</a:t>
            </a:r>
          </a:p>
        </p:txBody>
      </p:sp>
      <p:sp>
        <p:nvSpPr>
          <p:cNvPr id="25603" name="Rectangle 3">
            <a:extLst>
              <a:ext uri="{FF2B5EF4-FFF2-40B4-BE49-F238E27FC236}">
                <a16:creationId xmlns:a16="http://schemas.microsoft.com/office/drawing/2014/main" id="{53865B1A-08BC-4CF0-84F4-C023821ED129}"/>
              </a:ext>
            </a:extLst>
          </p:cNvPr>
          <p:cNvSpPr>
            <a:spLocks noGrp="1"/>
          </p:cNvSpPr>
          <p:nvPr>
            <p:ph type="body" idx="4294967295"/>
          </p:nvPr>
        </p:nvSpPr>
        <p:spPr>
          <a:xfrm>
            <a:off x="603250" y="2060575"/>
            <a:ext cx="8001000" cy="2209800"/>
          </a:xfrm>
          <a:noFill/>
        </p:spPr>
        <p:txBody>
          <a:bodyPr/>
          <a:lstStyle/>
          <a:p>
            <a:pPr algn="just">
              <a:lnSpc>
                <a:spcPct val="90000"/>
              </a:lnSpc>
            </a:pPr>
            <a:r>
              <a:rPr lang="es-ES_tradnl" altLang="es-PE" sz="2800"/>
              <a:t>Dada una Relación </a:t>
            </a:r>
            <a:r>
              <a:rPr lang="es-ES_tradnl" altLang="es-PE" sz="2800" i="1"/>
              <a:t>R</a:t>
            </a:r>
            <a:r>
              <a:rPr lang="es-ES_tradnl" altLang="es-PE" sz="2800"/>
              <a:t>, el atributo “z” de </a:t>
            </a:r>
            <a:r>
              <a:rPr lang="es-ES_tradnl" altLang="es-PE" sz="2800" i="1"/>
              <a:t>R</a:t>
            </a:r>
            <a:r>
              <a:rPr lang="es-ES_tradnl" altLang="es-PE" sz="2800"/>
              <a:t>, está en dependencia funcional completa  (DFC) de la clave primaria PK de </a:t>
            </a:r>
            <a:r>
              <a:rPr lang="es-ES_tradnl" altLang="es-PE" sz="2800" i="1"/>
              <a:t>R</a:t>
            </a:r>
            <a:r>
              <a:rPr lang="es-ES_tradnl" altLang="es-PE" sz="2800"/>
              <a:t>, si el valor de “z” depende funcionalmente de </a:t>
            </a:r>
            <a:r>
              <a:rPr lang="es-ES_tradnl" altLang="es-PE" sz="2800" u="sng"/>
              <a:t>toda</a:t>
            </a:r>
            <a:r>
              <a:rPr lang="es-ES_tradnl" altLang="es-PE" sz="2800"/>
              <a:t> la clave PK y no de un subconjunto de la misma</a:t>
            </a:r>
          </a:p>
        </p:txBody>
      </p:sp>
      <p:grpSp>
        <p:nvGrpSpPr>
          <p:cNvPr id="25604" name="Group 9">
            <a:extLst>
              <a:ext uri="{FF2B5EF4-FFF2-40B4-BE49-F238E27FC236}">
                <a16:creationId xmlns:a16="http://schemas.microsoft.com/office/drawing/2014/main" id="{83BEC0F7-7819-4CD0-87B6-AFA641436E50}"/>
              </a:ext>
            </a:extLst>
          </p:cNvPr>
          <p:cNvGrpSpPr>
            <a:grpSpLocks/>
          </p:cNvGrpSpPr>
          <p:nvPr/>
        </p:nvGrpSpPr>
        <p:grpSpPr bwMode="auto">
          <a:xfrm>
            <a:off x="2743200" y="4354513"/>
            <a:ext cx="3709988" cy="1417637"/>
            <a:chOff x="1728" y="2743"/>
            <a:chExt cx="2337" cy="893"/>
          </a:xfrm>
        </p:grpSpPr>
        <p:sp>
          <p:nvSpPr>
            <p:cNvPr id="25605" name="Line 5">
              <a:extLst>
                <a:ext uri="{FF2B5EF4-FFF2-40B4-BE49-F238E27FC236}">
                  <a16:creationId xmlns:a16="http://schemas.microsoft.com/office/drawing/2014/main" id="{94A15A78-F296-4EF3-8409-62FB74EA90B4}"/>
                </a:ext>
              </a:extLst>
            </p:cNvPr>
            <p:cNvSpPr>
              <a:spLocks noChangeShapeType="1"/>
            </p:cNvSpPr>
            <p:nvPr/>
          </p:nvSpPr>
          <p:spPr bwMode="auto">
            <a:xfrm>
              <a:off x="2736" y="2976"/>
              <a:ext cx="576"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5606" name="Text Box 6">
              <a:extLst>
                <a:ext uri="{FF2B5EF4-FFF2-40B4-BE49-F238E27FC236}">
                  <a16:creationId xmlns:a16="http://schemas.microsoft.com/office/drawing/2014/main" id="{BF8E55C7-22A2-44AC-89D1-1E44AFF3A230}"/>
                </a:ext>
              </a:extLst>
            </p:cNvPr>
            <p:cNvSpPr txBox="1">
              <a:spLocks noChangeArrowheads="1"/>
            </p:cNvSpPr>
            <p:nvPr/>
          </p:nvSpPr>
          <p:spPr bwMode="auto">
            <a:xfrm>
              <a:off x="1872" y="3271"/>
              <a:ext cx="182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Donde PK=(x,y)</a:t>
              </a:r>
            </a:p>
          </p:txBody>
        </p:sp>
        <p:sp>
          <p:nvSpPr>
            <p:cNvPr id="25607" name="Text Box 7">
              <a:extLst>
                <a:ext uri="{FF2B5EF4-FFF2-40B4-BE49-F238E27FC236}">
                  <a16:creationId xmlns:a16="http://schemas.microsoft.com/office/drawing/2014/main" id="{C40721F7-4EAA-49D5-8592-D1548CFFB601}"/>
                </a:ext>
              </a:extLst>
            </p:cNvPr>
            <p:cNvSpPr txBox="1">
              <a:spLocks noChangeArrowheads="1"/>
            </p:cNvSpPr>
            <p:nvPr/>
          </p:nvSpPr>
          <p:spPr bwMode="auto">
            <a:xfrm>
              <a:off x="3600" y="2743"/>
              <a:ext cx="46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R.z</a:t>
              </a:r>
            </a:p>
          </p:txBody>
        </p:sp>
        <p:sp>
          <p:nvSpPr>
            <p:cNvPr id="25608" name="Text Box 8">
              <a:extLst>
                <a:ext uri="{FF2B5EF4-FFF2-40B4-BE49-F238E27FC236}">
                  <a16:creationId xmlns:a16="http://schemas.microsoft.com/office/drawing/2014/main" id="{ACE3C048-544B-4CBC-95C0-9A0FFA2CCD10}"/>
                </a:ext>
              </a:extLst>
            </p:cNvPr>
            <p:cNvSpPr txBox="1">
              <a:spLocks noChangeArrowheads="1"/>
            </p:cNvSpPr>
            <p:nvPr/>
          </p:nvSpPr>
          <p:spPr bwMode="auto">
            <a:xfrm>
              <a:off x="1728" y="2743"/>
              <a:ext cx="8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R.(x,y)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A837ADE-500A-4042-B7EC-B12F7AD590B7}"/>
              </a:ext>
            </a:extLst>
          </p:cNvPr>
          <p:cNvSpPr>
            <a:spLocks noGrp="1"/>
          </p:cNvSpPr>
          <p:nvPr>
            <p:ph type="title" idx="4294967295"/>
          </p:nvPr>
        </p:nvSpPr>
        <p:spPr>
          <a:xfrm>
            <a:off x="195263" y="219075"/>
            <a:ext cx="8064500" cy="766763"/>
          </a:xfrm>
        </p:spPr>
        <p:txBody>
          <a:bodyPr/>
          <a:lstStyle/>
          <a:p>
            <a:r>
              <a:rPr lang="es-ES_tradnl" altLang="es-PE" sz="3600">
                <a:latin typeface="Bodoni MT Black" panose="02070A03080606020203" pitchFamily="18" charset="0"/>
              </a:rPr>
              <a:t>Dependencia Funcional Completa</a:t>
            </a:r>
          </a:p>
        </p:txBody>
      </p:sp>
      <p:sp>
        <p:nvSpPr>
          <p:cNvPr id="23555" name="Rectangle 3">
            <a:extLst>
              <a:ext uri="{FF2B5EF4-FFF2-40B4-BE49-F238E27FC236}">
                <a16:creationId xmlns:a16="http://schemas.microsoft.com/office/drawing/2014/main" id="{BA5405BB-BB9A-48D0-BD1A-F58C45C5B4E3}"/>
              </a:ext>
            </a:extLst>
          </p:cNvPr>
          <p:cNvSpPr>
            <a:spLocks noChangeArrowheads="1"/>
          </p:cNvSpPr>
          <p:nvPr/>
        </p:nvSpPr>
        <p:spPr bwMode="auto">
          <a:xfrm>
            <a:off x="684213" y="1484313"/>
            <a:ext cx="8064500" cy="4872037"/>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defRPr/>
            </a:pPr>
            <a:r>
              <a:rPr kumimoji="1" lang="es-ES_tradnl" altLang="es-PE" sz="3600" dirty="0">
                <a:latin typeface="Times New Roman" panose="02020603050405020304" pitchFamily="18" charset="0"/>
              </a:rPr>
              <a:t>Ejemplo:</a:t>
            </a:r>
          </a:p>
          <a:p>
            <a:pPr>
              <a:spcBef>
                <a:spcPct val="0"/>
              </a:spcBef>
              <a:buFont typeface="Monotype Sorts" pitchFamily="2" charset="2"/>
              <a:buNone/>
              <a:defRPr/>
            </a:pPr>
            <a:r>
              <a:rPr kumimoji="1" lang="es-ES_tradnl" altLang="es-PE" sz="2800" dirty="0">
                <a:latin typeface="Times New Roman" panose="02020603050405020304" pitchFamily="18" charset="0"/>
              </a:rPr>
              <a:t>Relación Pedido: (</a:t>
            </a:r>
            <a:r>
              <a:rPr kumimoji="1" lang="es-ES_tradnl" altLang="es-PE" sz="2800" u="sng" dirty="0" err="1">
                <a:latin typeface="Times New Roman" panose="02020603050405020304" pitchFamily="18" charset="0"/>
              </a:rPr>
              <a:t>CoPedido</a:t>
            </a:r>
            <a:r>
              <a:rPr kumimoji="1" lang="es-ES_tradnl" altLang="es-PE" sz="2800" dirty="0">
                <a:latin typeface="Times New Roman" panose="02020603050405020304" pitchFamily="18" charset="0"/>
              </a:rPr>
              <a:t>, </a:t>
            </a:r>
            <a:r>
              <a:rPr kumimoji="1" lang="es-ES_tradnl" altLang="es-PE" sz="2800" u="sng" dirty="0" err="1">
                <a:latin typeface="Times New Roman" panose="02020603050405020304" pitchFamily="18" charset="0"/>
              </a:rPr>
              <a:t>CoProducto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QtPedida</a:t>
            </a:r>
            <a:r>
              <a:rPr kumimoji="1" lang="es-ES_tradnl" altLang="es-PE" sz="2800" dirty="0">
                <a:latin typeface="Times New Roman" panose="02020603050405020304" pitchFamily="18" charset="0"/>
              </a:rPr>
              <a:t>)</a:t>
            </a:r>
          </a:p>
          <a:p>
            <a:pPr>
              <a:spcBef>
                <a:spcPct val="0"/>
              </a:spcBef>
              <a:buFont typeface="Monotype Sorts" pitchFamily="2" charset="2"/>
              <a:buNone/>
              <a:defRPr/>
            </a:pPr>
            <a:endParaRPr kumimoji="1" lang="es-ES_tradnl" altLang="es-PE" sz="2800" dirty="0">
              <a:latin typeface="Times New Roman" panose="02020603050405020304" pitchFamily="18" charset="0"/>
            </a:endParaRPr>
          </a:p>
          <a:p>
            <a:pPr>
              <a:spcBef>
                <a:spcPct val="0"/>
              </a:spcBef>
              <a:buFont typeface="Monotype Sorts" pitchFamily="2" charset="2"/>
              <a:buNone/>
              <a:defRPr/>
            </a:pPr>
            <a:r>
              <a:rPr kumimoji="1" lang="es-ES_tradnl" altLang="es-PE" sz="2800" dirty="0">
                <a:latin typeface="Times New Roman" panose="02020603050405020304" pitchFamily="18" charset="0"/>
              </a:rPr>
              <a:t>Reglas de negocio:</a:t>
            </a:r>
          </a:p>
          <a:p>
            <a:pPr marL="342900" indent="-342900">
              <a:spcBef>
                <a:spcPct val="0"/>
              </a:spcBef>
              <a:defRPr/>
            </a:pPr>
            <a:r>
              <a:rPr kumimoji="1" lang="es-ES_tradnl" altLang="es-PE" sz="2400" dirty="0">
                <a:latin typeface="Times New Roman" panose="02020603050405020304" pitchFamily="18" charset="0"/>
              </a:rPr>
              <a:t>El producto y el pedido tienen códigos únicos de identificación</a:t>
            </a:r>
          </a:p>
          <a:p>
            <a:pPr marL="342900" indent="-342900">
              <a:spcBef>
                <a:spcPct val="0"/>
              </a:spcBef>
              <a:defRPr/>
            </a:pPr>
            <a:r>
              <a:rPr kumimoji="1" lang="es-ES_tradnl" altLang="es-PE" sz="2400" dirty="0">
                <a:latin typeface="Times New Roman" panose="02020603050405020304" pitchFamily="18" charset="0"/>
              </a:rPr>
              <a:t>En un pedido pueden figurar varios productos</a:t>
            </a:r>
          </a:p>
          <a:p>
            <a:pPr marL="342900" indent="-342900">
              <a:spcBef>
                <a:spcPct val="0"/>
              </a:spcBef>
              <a:defRPr/>
            </a:pPr>
            <a:r>
              <a:rPr kumimoji="1" lang="es-ES_tradnl" altLang="es-PE" sz="2400" dirty="0">
                <a:latin typeface="Times New Roman" panose="02020603050405020304" pitchFamily="18" charset="0"/>
              </a:rPr>
              <a:t>Se registra la cantidad de unidades de cada producto solicitadas en cada pedido</a:t>
            </a:r>
          </a:p>
          <a:p>
            <a:pPr marL="342900" indent="-342900">
              <a:spcBef>
                <a:spcPct val="0"/>
              </a:spcBef>
              <a:defRPr/>
            </a:pPr>
            <a:endParaRPr kumimoji="1" lang="es-ES_tradnl" altLang="es-PE" sz="2400" dirty="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8152AC2-3D38-4823-9913-0847A027B15D}"/>
              </a:ext>
            </a:extLst>
          </p:cNvPr>
          <p:cNvSpPr>
            <a:spLocks noGrp="1"/>
          </p:cNvSpPr>
          <p:nvPr>
            <p:ph type="title" idx="4294967295"/>
          </p:nvPr>
        </p:nvSpPr>
        <p:spPr>
          <a:xfrm>
            <a:off x="195263" y="219075"/>
            <a:ext cx="8064500" cy="766763"/>
          </a:xfrm>
        </p:spPr>
        <p:txBody>
          <a:bodyPr/>
          <a:lstStyle/>
          <a:p>
            <a:r>
              <a:rPr lang="es-ES_tradnl" altLang="es-PE" sz="3600">
                <a:latin typeface="Bodoni MT Black" panose="02070A03080606020203" pitchFamily="18" charset="0"/>
              </a:rPr>
              <a:t>Dependencia Funcional Completa</a:t>
            </a:r>
          </a:p>
        </p:txBody>
      </p:sp>
      <p:sp>
        <p:nvSpPr>
          <p:cNvPr id="27651" name="Rectangle 3">
            <a:extLst>
              <a:ext uri="{FF2B5EF4-FFF2-40B4-BE49-F238E27FC236}">
                <a16:creationId xmlns:a16="http://schemas.microsoft.com/office/drawing/2014/main" id="{780E5647-D294-42FA-917C-FBB0BBDBB4FB}"/>
              </a:ext>
            </a:extLst>
          </p:cNvPr>
          <p:cNvSpPr>
            <a:spLocks noChangeArrowheads="1"/>
          </p:cNvSpPr>
          <p:nvPr/>
        </p:nvSpPr>
        <p:spPr bwMode="auto">
          <a:xfrm>
            <a:off x="684213" y="1484313"/>
            <a:ext cx="66960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sz="3600">
                <a:latin typeface="Times New Roman" panose="02020603050405020304" pitchFamily="18" charset="0"/>
              </a:rPr>
              <a:t>Ejemplo:</a:t>
            </a:r>
            <a:endParaRPr kumimoji="1" lang="es-ES_tradnl" altLang="es-PE" sz="4800">
              <a:latin typeface="Times New Roman" panose="02020603050405020304" pitchFamily="18" charset="0"/>
            </a:endParaRPr>
          </a:p>
        </p:txBody>
      </p:sp>
      <p:grpSp>
        <p:nvGrpSpPr>
          <p:cNvPr id="778264" name="Group 24">
            <a:extLst>
              <a:ext uri="{FF2B5EF4-FFF2-40B4-BE49-F238E27FC236}">
                <a16:creationId xmlns:a16="http://schemas.microsoft.com/office/drawing/2014/main" id="{BA88FABC-86DE-4E65-B34E-7D63E8F6BCB0}"/>
              </a:ext>
            </a:extLst>
          </p:cNvPr>
          <p:cNvGrpSpPr>
            <a:grpSpLocks/>
          </p:cNvGrpSpPr>
          <p:nvPr/>
        </p:nvGrpSpPr>
        <p:grpSpPr bwMode="auto">
          <a:xfrm>
            <a:off x="2163763" y="4795838"/>
            <a:ext cx="4557712" cy="1771650"/>
            <a:chOff x="1337" y="2928"/>
            <a:chExt cx="2871" cy="1116"/>
          </a:xfrm>
        </p:grpSpPr>
        <p:sp>
          <p:nvSpPr>
            <p:cNvPr id="27663" name="Text Box 5">
              <a:extLst>
                <a:ext uri="{FF2B5EF4-FFF2-40B4-BE49-F238E27FC236}">
                  <a16:creationId xmlns:a16="http://schemas.microsoft.com/office/drawing/2014/main" id="{E861D6D2-8E26-452B-B47A-2E4CAE284AA4}"/>
                </a:ext>
              </a:extLst>
            </p:cNvPr>
            <p:cNvSpPr txBox="1">
              <a:spLocks noChangeArrowheads="1"/>
            </p:cNvSpPr>
            <p:nvPr/>
          </p:nvSpPr>
          <p:spPr bwMode="auto">
            <a:xfrm>
              <a:off x="1481" y="3792"/>
              <a:ext cx="25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sz="2000"/>
                <a:t>(CoPedido, Coproducto) </a:t>
              </a:r>
              <a:r>
                <a:rPr kumimoji="1" lang="es-ES_tradnl" altLang="es-PE" sz="2000">
                  <a:sym typeface="Wingdings" panose="05000000000000000000" pitchFamily="2" charset="2"/>
                </a:rPr>
                <a:t> </a:t>
              </a:r>
              <a:r>
                <a:rPr kumimoji="1" lang="es-ES_tradnl" altLang="es-PE" sz="2000"/>
                <a:t>QtPedida</a:t>
              </a:r>
            </a:p>
          </p:txBody>
        </p:sp>
        <p:sp>
          <p:nvSpPr>
            <p:cNvPr id="27664" name="Text Box 7">
              <a:extLst>
                <a:ext uri="{FF2B5EF4-FFF2-40B4-BE49-F238E27FC236}">
                  <a16:creationId xmlns:a16="http://schemas.microsoft.com/office/drawing/2014/main" id="{9DB6C20A-5FC6-423E-9DE0-AC1FF8A9726B}"/>
                </a:ext>
              </a:extLst>
            </p:cNvPr>
            <p:cNvSpPr txBox="1">
              <a:spLocks noChangeArrowheads="1"/>
            </p:cNvSpPr>
            <p:nvPr/>
          </p:nvSpPr>
          <p:spPr bwMode="auto">
            <a:xfrm>
              <a:off x="1337" y="2928"/>
              <a:ext cx="2871" cy="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sz="2000"/>
                <a:t>CoPedido   	</a:t>
              </a:r>
            </a:p>
            <a:p>
              <a:pPr>
                <a:buClr>
                  <a:schemeClr val="accent1"/>
                </a:buClr>
                <a:buSzPct val="90000"/>
                <a:buFont typeface="Monotype Sorts" pitchFamily="2" charset="2"/>
                <a:buNone/>
              </a:pPr>
              <a:r>
                <a:rPr kumimoji="1" lang="es-ES_tradnl" altLang="es-PE" sz="2000"/>
                <a:t>			 	                           QtPedida</a:t>
              </a:r>
            </a:p>
            <a:p>
              <a:pPr>
                <a:buClr>
                  <a:schemeClr val="accent1"/>
                </a:buClr>
                <a:buSzPct val="90000"/>
                <a:buFont typeface="Monotype Sorts" pitchFamily="2" charset="2"/>
                <a:buNone/>
              </a:pPr>
              <a:r>
                <a:rPr kumimoji="1" lang="es-ES_tradnl" altLang="es-PE" sz="2000"/>
                <a:t> CoProducto 	   	</a:t>
              </a:r>
            </a:p>
          </p:txBody>
        </p:sp>
        <p:grpSp>
          <p:nvGrpSpPr>
            <p:cNvPr id="27665" name="Group 8">
              <a:extLst>
                <a:ext uri="{FF2B5EF4-FFF2-40B4-BE49-F238E27FC236}">
                  <a16:creationId xmlns:a16="http://schemas.microsoft.com/office/drawing/2014/main" id="{A4A2AEE6-236E-4E3C-BF2D-AE03DD5CF08D}"/>
                </a:ext>
              </a:extLst>
            </p:cNvPr>
            <p:cNvGrpSpPr>
              <a:grpSpLocks/>
            </p:cNvGrpSpPr>
            <p:nvPr/>
          </p:nvGrpSpPr>
          <p:grpSpPr bwMode="auto">
            <a:xfrm>
              <a:off x="2676" y="3060"/>
              <a:ext cx="732" cy="492"/>
              <a:chOff x="3641" y="3072"/>
              <a:chExt cx="528" cy="492"/>
            </a:xfrm>
          </p:grpSpPr>
          <p:sp>
            <p:nvSpPr>
              <p:cNvPr id="27666" name="Line 9">
                <a:extLst>
                  <a:ext uri="{FF2B5EF4-FFF2-40B4-BE49-F238E27FC236}">
                    <a16:creationId xmlns:a16="http://schemas.microsoft.com/office/drawing/2014/main" id="{BE964CDB-F59D-4B6C-A8E3-B3F62A8F9631}"/>
                  </a:ext>
                </a:extLst>
              </p:cNvPr>
              <p:cNvSpPr>
                <a:spLocks noChangeShapeType="1"/>
              </p:cNvSpPr>
              <p:nvPr/>
            </p:nvSpPr>
            <p:spPr bwMode="auto">
              <a:xfrm>
                <a:off x="3833" y="3312"/>
                <a:ext cx="336"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7667" name="Line 10">
                <a:extLst>
                  <a:ext uri="{FF2B5EF4-FFF2-40B4-BE49-F238E27FC236}">
                    <a16:creationId xmlns:a16="http://schemas.microsoft.com/office/drawing/2014/main" id="{A70BEBB1-8025-4C88-89C5-3596D3D00DF9}"/>
                  </a:ext>
                </a:extLst>
              </p:cNvPr>
              <p:cNvSpPr>
                <a:spLocks noChangeShapeType="1"/>
              </p:cNvSpPr>
              <p:nvPr/>
            </p:nvSpPr>
            <p:spPr bwMode="auto">
              <a:xfrm>
                <a:off x="3641" y="3072"/>
                <a:ext cx="1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7668" name="Line 11">
                <a:extLst>
                  <a:ext uri="{FF2B5EF4-FFF2-40B4-BE49-F238E27FC236}">
                    <a16:creationId xmlns:a16="http://schemas.microsoft.com/office/drawing/2014/main" id="{C6DDD166-A21F-493B-8DEE-284AFBE38670}"/>
                  </a:ext>
                </a:extLst>
              </p:cNvPr>
              <p:cNvSpPr>
                <a:spLocks noChangeShapeType="1"/>
              </p:cNvSpPr>
              <p:nvPr/>
            </p:nvSpPr>
            <p:spPr bwMode="auto">
              <a:xfrm>
                <a:off x="3641" y="3552"/>
                <a:ext cx="1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7669" name="Line 12">
                <a:extLst>
                  <a:ext uri="{FF2B5EF4-FFF2-40B4-BE49-F238E27FC236}">
                    <a16:creationId xmlns:a16="http://schemas.microsoft.com/office/drawing/2014/main" id="{F779A345-A496-4893-AED1-25D620DABB7F}"/>
                  </a:ext>
                </a:extLst>
              </p:cNvPr>
              <p:cNvSpPr>
                <a:spLocks noChangeShapeType="1"/>
              </p:cNvSpPr>
              <p:nvPr/>
            </p:nvSpPr>
            <p:spPr bwMode="auto">
              <a:xfrm>
                <a:off x="3833" y="3072"/>
                <a:ext cx="0" cy="4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grpSp>
      </p:grpSp>
      <p:grpSp>
        <p:nvGrpSpPr>
          <p:cNvPr id="27653" name="Group 13">
            <a:extLst>
              <a:ext uri="{FF2B5EF4-FFF2-40B4-BE49-F238E27FC236}">
                <a16:creationId xmlns:a16="http://schemas.microsoft.com/office/drawing/2014/main" id="{9EB358F3-3D1C-4C46-8602-7930C5C504EA}"/>
              </a:ext>
            </a:extLst>
          </p:cNvPr>
          <p:cNvGrpSpPr>
            <a:grpSpLocks/>
          </p:cNvGrpSpPr>
          <p:nvPr/>
        </p:nvGrpSpPr>
        <p:grpSpPr bwMode="auto">
          <a:xfrm>
            <a:off x="1403350" y="2205038"/>
            <a:ext cx="6877050" cy="2286000"/>
            <a:chOff x="858" y="1296"/>
            <a:chExt cx="4332" cy="1440"/>
          </a:xfrm>
        </p:grpSpPr>
        <p:grpSp>
          <p:nvGrpSpPr>
            <p:cNvPr id="27654" name="Group 14">
              <a:extLst>
                <a:ext uri="{FF2B5EF4-FFF2-40B4-BE49-F238E27FC236}">
                  <a16:creationId xmlns:a16="http://schemas.microsoft.com/office/drawing/2014/main" id="{409F9CE7-7655-4B90-B718-FB8A80FF54B3}"/>
                </a:ext>
              </a:extLst>
            </p:cNvPr>
            <p:cNvGrpSpPr>
              <a:grpSpLocks/>
            </p:cNvGrpSpPr>
            <p:nvPr/>
          </p:nvGrpSpPr>
          <p:grpSpPr bwMode="auto">
            <a:xfrm>
              <a:off x="858" y="1296"/>
              <a:ext cx="4332" cy="1440"/>
              <a:chOff x="858" y="1296"/>
              <a:chExt cx="4332" cy="1440"/>
            </a:xfrm>
          </p:grpSpPr>
          <p:sp>
            <p:nvSpPr>
              <p:cNvPr id="27656" name="Rectangle 15">
                <a:extLst>
                  <a:ext uri="{FF2B5EF4-FFF2-40B4-BE49-F238E27FC236}">
                    <a16:creationId xmlns:a16="http://schemas.microsoft.com/office/drawing/2014/main" id="{9B0E44DB-C964-41E2-9C72-2876BC8620FC}"/>
                  </a:ext>
                </a:extLst>
              </p:cNvPr>
              <p:cNvSpPr>
                <a:spLocks noChangeArrowheads="1"/>
              </p:cNvSpPr>
              <p:nvPr/>
            </p:nvSpPr>
            <p:spPr bwMode="auto">
              <a:xfrm>
                <a:off x="858" y="1584"/>
                <a:ext cx="3930" cy="115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endParaRPr kumimoji="1" lang="es-ES" altLang="es-PE">
                  <a:latin typeface="Times New Roman" panose="02020603050405020304" pitchFamily="18" charset="0"/>
                </a:endParaRPr>
              </a:p>
            </p:txBody>
          </p:sp>
          <p:grpSp>
            <p:nvGrpSpPr>
              <p:cNvPr id="27657" name="Group 16">
                <a:extLst>
                  <a:ext uri="{FF2B5EF4-FFF2-40B4-BE49-F238E27FC236}">
                    <a16:creationId xmlns:a16="http://schemas.microsoft.com/office/drawing/2014/main" id="{E70C47A8-CA77-4141-B3B8-D82E7A1E1999}"/>
                  </a:ext>
                </a:extLst>
              </p:cNvPr>
              <p:cNvGrpSpPr>
                <a:grpSpLocks/>
              </p:cNvGrpSpPr>
              <p:nvPr/>
            </p:nvGrpSpPr>
            <p:grpSpPr bwMode="auto">
              <a:xfrm>
                <a:off x="858" y="1296"/>
                <a:ext cx="4332" cy="1407"/>
                <a:chOff x="858" y="1296"/>
                <a:chExt cx="4332" cy="1407"/>
              </a:xfrm>
            </p:grpSpPr>
            <p:grpSp>
              <p:nvGrpSpPr>
                <p:cNvPr id="27658" name="Group 17">
                  <a:extLst>
                    <a:ext uri="{FF2B5EF4-FFF2-40B4-BE49-F238E27FC236}">
                      <a16:creationId xmlns:a16="http://schemas.microsoft.com/office/drawing/2014/main" id="{EBD077E8-319F-4EB6-80F3-6389B053B6E7}"/>
                    </a:ext>
                  </a:extLst>
                </p:cNvPr>
                <p:cNvGrpSpPr>
                  <a:grpSpLocks/>
                </p:cNvGrpSpPr>
                <p:nvPr/>
              </p:nvGrpSpPr>
              <p:grpSpPr bwMode="auto">
                <a:xfrm>
                  <a:off x="858" y="1584"/>
                  <a:ext cx="4332" cy="1119"/>
                  <a:chOff x="858" y="1584"/>
                  <a:chExt cx="4332" cy="1119"/>
                </a:xfrm>
              </p:grpSpPr>
              <p:sp>
                <p:nvSpPr>
                  <p:cNvPr id="27660" name="Text Box 18">
                    <a:extLst>
                      <a:ext uri="{FF2B5EF4-FFF2-40B4-BE49-F238E27FC236}">
                        <a16:creationId xmlns:a16="http://schemas.microsoft.com/office/drawing/2014/main" id="{B4CB4845-E00C-4CB5-A25A-C8E403B7127D}"/>
                      </a:ext>
                    </a:extLst>
                  </p:cNvPr>
                  <p:cNvSpPr txBox="1">
                    <a:spLocks noChangeArrowheads="1"/>
                  </p:cNvSpPr>
                  <p:nvPr/>
                </p:nvSpPr>
                <p:spPr bwMode="auto">
                  <a:xfrm>
                    <a:off x="858" y="1584"/>
                    <a:ext cx="1364"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u="sng">
                        <a:latin typeface="Arial" panose="020B0604020202020204" pitchFamily="34" charset="0"/>
                      </a:rPr>
                      <a:t>CoPedido</a:t>
                    </a:r>
                    <a:endParaRPr kumimoji="1" lang="es-ES_tradnl" altLang="es-PE" sz="2000">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10025</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10025</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25036</a:t>
                    </a:r>
                  </a:p>
                </p:txBody>
              </p:sp>
              <p:sp>
                <p:nvSpPr>
                  <p:cNvPr id="27661" name="Text Box 19">
                    <a:extLst>
                      <a:ext uri="{FF2B5EF4-FFF2-40B4-BE49-F238E27FC236}">
                        <a16:creationId xmlns:a16="http://schemas.microsoft.com/office/drawing/2014/main" id="{3CA72954-B61C-42E3-8C62-D8C6636C5060}"/>
                      </a:ext>
                    </a:extLst>
                  </p:cNvPr>
                  <p:cNvSpPr txBox="1">
                    <a:spLocks noChangeArrowheads="1"/>
                  </p:cNvSpPr>
                  <p:nvPr/>
                </p:nvSpPr>
                <p:spPr bwMode="auto">
                  <a:xfrm>
                    <a:off x="2382" y="1589"/>
                    <a:ext cx="1364"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r>
                      <a:rPr kumimoji="1" lang="es-ES_tradnl" altLang="es-PE" sz="2000" b="1" u="sng">
                        <a:latin typeface="Arial" panose="020B0604020202020204" pitchFamily="34" charset="0"/>
                      </a:rPr>
                      <a:t>Coproducto</a:t>
                    </a:r>
                    <a:endParaRPr kumimoji="1" lang="es-ES_tradnl" altLang="es-PE" sz="2000">
                      <a:latin typeface="Arial" panose="020B0604020202020204" pitchFamily="34" charset="0"/>
                    </a:endParaRP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p20</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p85</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p49</a:t>
                    </a:r>
                  </a:p>
                </p:txBody>
              </p:sp>
              <p:sp>
                <p:nvSpPr>
                  <p:cNvPr id="27662" name="Text Box 20">
                    <a:extLst>
                      <a:ext uri="{FF2B5EF4-FFF2-40B4-BE49-F238E27FC236}">
                        <a16:creationId xmlns:a16="http://schemas.microsoft.com/office/drawing/2014/main" id="{AC57E46E-1C7F-4C32-8719-83AF01B50285}"/>
                      </a:ext>
                    </a:extLst>
                  </p:cNvPr>
                  <p:cNvSpPr txBox="1">
                    <a:spLocks noChangeArrowheads="1"/>
                  </p:cNvSpPr>
                  <p:nvPr/>
                </p:nvSpPr>
                <p:spPr bwMode="auto">
                  <a:xfrm>
                    <a:off x="3826" y="1589"/>
                    <a:ext cx="1364"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QtPedida</a:t>
                    </a:r>
                    <a:endParaRPr kumimoji="1" lang="es-ES_tradnl" altLang="es-PE" sz="2000">
                      <a:latin typeface="Arial" panose="020B0604020202020204" pitchFamily="34" charset="0"/>
                    </a:endParaRP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16</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15</a:t>
                    </a:r>
                  </a:p>
                  <a:p>
                    <a:pP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     14</a:t>
                    </a:r>
                  </a:p>
                </p:txBody>
              </p:sp>
            </p:grpSp>
            <p:sp>
              <p:nvSpPr>
                <p:cNvPr id="27659" name="Text Box 21">
                  <a:extLst>
                    <a:ext uri="{FF2B5EF4-FFF2-40B4-BE49-F238E27FC236}">
                      <a16:creationId xmlns:a16="http://schemas.microsoft.com/office/drawing/2014/main" id="{05523803-EAE0-4295-8AC1-35DF796AD8B1}"/>
                    </a:ext>
                  </a:extLst>
                </p:cNvPr>
                <p:cNvSpPr txBox="1">
                  <a:spLocks noChangeArrowheads="1"/>
                </p:cNvSpPr>
                <p:nvPr/>
              </p:nvSpPr>
              <p:spPr bwMode="auto">
                <a:xfrm>
                  <a:off x="858" y="1296"/>
                  <a:ext cx="26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PEDIDO</a:t>
                  </a:r>
                  <a:endParaRPr kumimoji="1" lang="es-ES_tradnl" altLang="es-PE" sz="2000">
                    <a:latin typeface="Times New Roman" panose="02020603050405020304" pitchFamily="18" charset="0"/>
                  </a:endParaRPr>
                </a:p>
              </p:txBody>
            </p:sp>
          </p:grpSp>
        </p:grpSp>
        <p:sp>
          <p:nvSpPr>
            <p:cNvPr id="27655" name="Line 22">
              <a:extLst>
                <a:ext uri="{FF2B5EF4-FFF2-40B4-BE49-F238E27FC236}">
                  <a16:creationId xmlns:a16="http://schemas.microsoft.com/office/drawing/2014/main" id="{76DCD4F9-AF97-4F2F-87D5-BBC7454EF90B}"/>
                </a:ext>
              </a:extLst>
            </p:cNvPr>
            <p:cNvSpPr>
              <a:spLocks noChangeShapeType="1"/>
            </p:cNvSpPr>
            <p:nvPr/>
          </p:nvSpPr>
          <p:spPr bwMode="auto">
            <a:xfrm>
              <a:off x="858" y="1872"/>
              <a:ext cx="39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419"/>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78264"/>
                                        </p:tgtEl>
                                        <p:attrNameLst>
                                          <p:attrName>style.visibility</p:attrName>
                                        </p:attrNameLst>
                                      </p:cBhvr>
                                      <p:to>
                                        <p:strVal val="visible"/>
                                      </p:to>
                                    </p:set>
                                    <p:anim calcmode="lin" valueType="num">
                                      <p:cBhvr additive="base">
                                        <p:cTn id="7" dur="500" fill="hold"/>
                                        <p:tgtEl>
                                          <p:spTgt spid="778264"/>
                                        </p:tgtEl>
                                        <p:attrNameLst>
                                          <p:attrName>ppt_x</p:attrName>
                                        </p:attrNameLst>
                                      </p:cBhvr>
                                      <p:tavLst>
                                        <p:tav tm="0">
                                          <p:val>
                                            <p:strVal val="0-#ppt_w/2"/>
                                          </p:val>
                                        </p:tav>
                                        <p:tav tm="100000">
                                          <p:val>
                                            <p:strVal val="#ppt_x"/>
                                          </p:val>
                                        </p:tav>
                                      </p:tavLst>
                                    </p:anim>
                                    <p:anim calcmode="lin" valueType="num">
                                      <p:cBhvr additive="base">
                                        <p:cTn id="8" dur="500" fill="hold"/>
                                        <p:tgtEl>
                                          <p:spTgt spid="778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B8C736B-3FC2-4715-9F0C-551B6AFC16C9}"/>
              </a:ext>
            </a:extLst>
          </p:cNvPr>
          <p:cNvSpPr>
            <a:spLocks noGrp="1"/>
          </p:cNvSpPr>
          <p:nvPr>
            <p:ph type="title" idx="4294967295"/>
          </p:nvPr>
        </p:nvSpPr>
        <p:spPr>
          <a:xfrm>
            <a:off x="122238" y="192088"/>
            <a:ext cx="8062912" cy="755650"/>
          </a:xfrm>
        </p:spPr>
        <p:txBody>
          <a:bodyPr/>
          <a:lstStyle/>
          <a:p>
            <a:r>
              <a:rPr lang="es-ES_tradnl" altLang="es-PE" sz="3600">
                <a:latin typeface="Bodoni MT Black" panose="02070A03080606020203" pitchFamily="18" charset="0"/>
              </a:rPr>
              <a:t>Dependencia Funcional Completa</a:t>
            </a:r>
          </a:p>
        </p:txBody>
      </p:sp>
      <p:sp>
        <p:nvSpPr>
          <p:cNvPr id="24579" name="Rectangle 3">
            <a:extLst>
              <a:ext uri="{FF2B5EF4-FFF2-40B4-BE49-F238E27FC236}">
                <a16:creationId xmlns:a16="http://schemas.microsoft.com/office/drawing/2014/main" id="{D169C682-00D0-43ED-ADF4-DCC5870F9168}"/>
              </a:ext>
            </a:extLst>
          </p:cNvPr>
          <p:cNvSpPr>
            <a:spLocks noChangeArrowheads="1"/>
          </p:cNvSpPr>
          <p:nvPr/>
        </p:nvSpPr>
        <p:spPr bwMode="auto">
          <a:xfrm>
            <a:off x="255588" y="1322388"/>
            <a:ext cx="8528050" cy="5183187"/>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defRPr/>
            </a:pPr>
            <a:r>
              <a:rPr kumimoji="1" lang="es-ES_tradnl" altLang="es-PE" sz="3600" dirty="0">
                <a:latin typeface="Times New Roman" panose="02020603050405020304" pitchFamily="18" charset="0"/>
              </a:rPr>
              <a:t>Ejemplo: </a:t>
            </a:r>
          </a:p>
          <a:p>
            <a:pPr>
              <a:spcBef>
                <a:spcPct val="0"/>
              </a:spcBef>
              <a:buFont typeface="Monotype Sorts" pitchFamily="2" charset="2"/>
              <a:buNone/>
              <a:defRPr/>
            </a:pPr>
            <a:r>
              <a:rPr kumimoji="1" lang="es-ES_tradnl" altLang="es-PE" sz="2800" dirty="0">
                <a:latin typeface="Times New Roman" panose="02020603050405020304" pitchFamily="18" charset="0"/>
              </a:rPr>
              <a:t>Relación Consultoría: (</a:t>
            </a:r>
            <a:r>
              <a:rPr kumimoji="1" lang="es-ES_tradnl" altLang="es-PE" sz="2800" u="sng" dirty="0" err="1">
                <a:latin typeface="Times New Roman" panose="02020603050405020304" pitchFamily="18" charset="0"/>
              </a:rPr>
              <a:t>CoConsultor</a:t>
            </a:r>
            <a:r>
              <a:rPr kumimoji="1" lang="es-ES_tradnl" altLang="es-PE" sz="2800" dirty="0">
                <a:latin typeface="Times New Roman" panose="02020603050405020304" pitchFamily="18" charset="0"/>
              </a:rPr>
              <a:t>, </a:t>
            </a:r>
            <a:r>
              <a:rPr kumimoji="1" lang="es-ES_tradnl" altLang="es-PE" sz="2800" u="sng" dirty="0" err="1">
                <a:latin typeface="Times New Roman" panose="02020603050405020304" pitchFamily="18" charset="0"/>
              </a:rPr>
              <a:t>CoProyecto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NoConsultor</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NoProyecto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QtHorasTrabajadas</a:t>
            </a:r>
            <a:r>
              <a:rPr kumimoji="1" lang="es-ES_tradnl" altLang="es-PE" sz="2800" dirty="0">
                <a:latin typeface="Times New Roman" panose="02020603050405020304" pitchFamily="18" charset="0"/>
              </a:rPr>
              <a:t>)</a:t>
            </a:r>
          </a:p>
          <a:p>
            <a:pPr>
              <a:spcBef>
                <a:spcPct val="0"/>
              </a:spcBef>
              <a:buFont typeface="Monotype Sorts" pitchFamily="2" charset="2"/>
              <a:buNone/>
              <a:defRPr/>
            </a:pPr>
            <a:endParaRPr kumimoji="1" lang="es-ES_tradnl" altLang="es-PE" sz="2800" dirty="0">
              <a:latin typeface="Times New Roman" panose="02020603050405020304" pitchFamily="18" charset="0"/>
            </a:endParaRPr>
          </a:p>
          <a:p>
            <a:pPr>
              <a:spcBef>
                <a:spcPct val="0"/>
              </a:spcBef>
              <a:buFont typeface="Monotype Sorts" pitchFamily="2" charset="2"/>
              <a:buNone/>
              <a:defRPr/>
            </a:pPr>
            <a:r>
              <a:rPr kumimoji="1" lang="es-ES_tradnl" altLang="es-PE" sz="2800" dirty="0">
                <a:latin typeface="Times New Roman" panose="02020603050405020304" pitchFamily="18" charset="0"/>
              </a:rPr>
              <a:t>Reglas de negocio:</a:t>
            </a:r>
          </a:p>
          <a:p>
            <a:pPr marL="342900" indent="-342900">
              <a:spcBef>
                <a:spcPct val="0"/>
              </a:spcBef>
              <a:defRPr/>
            </a:pPr>
            <a:r>
              <a:rPr kumimoji="1" lang="es-ES_tradnl" altLang="es-PE" sz="2400" dirty="0">
                <a:latin typeface="Times New Roman" panose="02020603050405020304" pitchFamily="18" charset="0"/>
              </a:rPr>
              <a:t>El consultor y el proyecto tienen códigos de identificación únicos</a:t>
            </a:r>
          </a:p>
          <a:p>
            <a:pPr marL="342900" indent="-342900">
              <a:spcBef>
                <a:spcPct val="0"/>
              </a:spcBef>
              <a:defRPr/>
            </a:pPr>
            <a:r>
              <a:rPr kumimoji="1" lang="es-ES_tradnl" altLang="es-PE" sz="2400" dirty="0">
                <a:latin typeface="Times New Roman" panose="02020603050405020304" pitchFamily="18" charset="0"/>
              </a:rPr>
              <a:t>Se lleva registro de la cantidad total de horas que cada consultor ha trabajado en cada proyecto</a:t>
            </a:r>
          </a:p>
          <a:p>
            <a:pPr marL="342900" indent="-342900">
              <a:spcBef>
                <a:spcPct val="0"/>
              </a:spcBef>
              <a:defRPr/>
            </a:pPr>
            <a:r>
              <a:rPr kumimoji="1" lang="es-ES_tradnl" altLang="es-PE" sz="2400" dirty="0">
                <a:latin typeface="Times New Roman" panose="02020603050405020304" pitchFamily="18" charset="0"/>
              </a:rPr>
              <a:t>Un consultor puede trabajar en varios proyectos</a:t>
            </a:r>
          </a:p>
          <a:p>
            <a:pPr marL="342900" indent="-342900">
              <a:spcBef>
                <a:spcPct val="0"/>
              </a:spcBef>
              <a:defRPr/>
            </a:pPr>
            <a:r>
              <a:rPr kumimoji="1" lang="es-ES_tradnl" altLang="es-PE" sz="2400" dirty="0">
                <a:latin typeface="Times New Roman" panose="02020603050405020304" pitchFamily="18" charset="0"/>
              </a:rPr>
              <a:t>En un proyecto trabajan varios consultores</a:t>
            </a:r>
          </a:p>
          <a:p>
            <a:pPr>
              <a:spcBef>
                <a:spcPct val="0"/>
              </a:spcBef>
              <a:buFont typeface="Monotype Sorts" pitchFamily="2" charset="2"/>
              <a:buNone/>
              <a:defRPr/>
            </a:pPr>
            <a:r>
              <a:rPr kumimoji="1" lang="es-ES_tradnl" altLang="es-PE" sz="2800" dirty="0">
                <a:latin typeface="Times New Roman" panose="02020603050405020304" pitchFamily="18" charset="0"/>
              </a:rPr>
              <a:t> </a:t>
            </a:r>
            <a:endParaRPr kumimoji="1" lang="es-ES_tradnl" altLang="es-PE" sz="4000" dirty="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uadroTexto 1">
            <a:extLst>
              <a:ext uri="{FF2B5EF4-FFF2-40B4-BE49-F238E27FC236}">
                <a16:creationId xmlns:a16="http://schemas.microsoft.com/office/drawing/2014/main" id="{AA4E48A5-F76E-475F-9D6A-456DFAFD6C3D}"/>
              </a:ext>
            </a:extLst>
          </p:cNvPr>
          <p:cNvSpPr txBox="1">
            <a:spLocks noChangeArrowheads="1"/>
          </p:cNvSpPr>
          <p:nvPr/>
        </p:nvSpPr>
        <p:spPr bwMode="auto">
          <a:xfrm>
            <a:off x="1154113" y="225425"/>
            <a:ext cx="643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MX" altLang="es-419" sz="4000"/>
              <a:t>OBJETIVOS DE LA SESIÓN</a:t>
            </a:r>
            <a:endParaRPr lang="es-419" altLang="es-419" sz="4000"/>
          </a:p>
        </p:txBody>
      </p:sp>
      <p:sp>
        <p:nvSpPr>
          <p:cNvPr id="9219" name="CuadroTexto 2">
            <a:extLst>
              <a:ext uri="{FF2B5EF4-FFF2-40B4-BE49-F238E27FC236}">
                <a16:creationId xmlns:a16="http://schemas.microsoft.com/office/drawing/2014/main" id="{A7955DDC-0D58-4B40-AA80-C3D1F03C28F2}"/>
              </a:ext>
            </a:extLst>
          </p:cNvPr>
          <p:cNvSpPr txBox="1">
            <a:spLocks noChangeArrowheads="1"/>
          </p:cNvSpPr>
          <p:nvPr/>
        </p:nvSpPr>
        <p:spPr bwMode="auto">
          <a:xfrm>
            <a:off x="765175" y="1679575"/>
            <a:ext cx="52165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pPr>
            <a:r>
              <a:rPr lang="es-MX" altLang="es-419" sz="2800"/>
              <a:t>Conocer los conceptos sobre los que se sustenta la definición de las formas normales</a:t>
            </a:r>
          </a:p>
          <a:p>
            <a:pPr>
              <a:spcBef>
                <a:spcPct val="0"/>
              </a:spcBef>
            </a:pPr>
            <a:endParaRPr lang="es-MX" altLang="es-419" sz="2800"/>
          </a:p>
          <a:p>
            <a:pPr>
              <a:spcBef>
                <a:spcPct val="0"/>
              </a:spcBef>
            </a:pPr>
            <a:r>
              <a:rPr lang="es-MX" altLang="es-419" sz="2800"/>
              <a:t>Aprender a analizar las relaciones entre los atributos que deberán ser considerados en el diseño de las bases de datos relacionales</a:t>
            </a:r>
            <a:endParaRPr lang="es-419" altLang="es-419" sz="2800"/>
          </a:p>
        </p:txBody>
      </p:sp>
      <p:pic>
        <p:nvPicPr>
          <p:cNvPr id="9220" name="Imagen 4" descr="Imagen que contiene reloj, firmar&#10;&#10;Descripción generada automáticamente">
            <a:extLst>
              <a:ext uri="{FF2B5EF4-FFF2-40B4-BE49-F238E27FC236}">
                <a16:creationId xmlns:a16="http://schemas.microsoft.com/office/drawing/2014/main" id="{336E3B5F-D9A5-4B8E-BF1A-01D8481AE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2693988"/>
            <a:ext cx="3033712"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CuadroTexto 5">
            <a:extLst>
              <a:ext uri="{FF2B5EF4-FFF2-40B4-BE49-F238E27FC236}">
                <a16:creationId xmlns:a16="http://schemas.microsoft.com/office/drawing/2014/main" id="{50678C9E-266B-4A3C-839E-936C8253985A}"/>
              </a:ext>
            </a:extLst>
          </p:cNvPr>
          <p:cNvSpPr txBox="1">
            <a:spLocks noChangeArrowheads="1"/>
          </p:cNvSpPr>
          <p:nvPr/>
        </p:nvSpPr>
        <p:spPr bwMode="auto">
          <a:xfrm>
            <a:off x="6721475" y="6321425"/>
            <a:ext cx="2227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419" altLang="es-419" sz="900">
                <a:hlinkClick r:id="rId3" tooltip="http://www.pngall.com/goal-png/download/22603"/>
              </a:rPr>
              <a:t>Esta foto</a:t>
            </a:r>
            <a:r>
              <a:rPr lang="es-419" altLang="es-419" sz="900"/>
              <a:t> de Autor desconocido está bajo licencia </a:t>
            </a:r>
            <a:r>
              <a:rPr lang="es-419" altLang="es-419" sz="900">
                <a:hlinkClick r:id="rId4" tooltip="https://creativecommons.org/licenses/by-nc/3.0/"/>
              </a:rPr>
              <a:t>CC BY-NC</a:t>
            </a:r>
            <a:endParaRPr lang="es-419" altLang="es-419"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EEFF18C-38B6-4223-A0CB-D8B30EB87E07}"/>
              </a:ext>
            </a:extLst>
          </p:cNvPr>
          <p:cNvSpPr>
            <a:spLocks noGrp="1"/>
          </p:cNvSpPr>
          <p:nvPr>
            <p:ph type="title" idx="4294967295"/>
          </p:nvPr>
        </p:nvSpPr>
        <p:spPr>
          <a:xfrm>
            <a:off x="122238" y="192088"/>
            <a:ext cx="8062912" cy="755650"/>
          </a:xfrm>
        </p:spPr>
        <p:txBody>
          <a:bodyPr/>
          <a:lstStyle/>
          <a:p>
            <a:r>
              <a:rPr lang="es-ES_tradnl" altLang="es-PE" sz="3600">
                <a:latin typeface="Bodoni MT Black" panose="02070A03080606020203" pitchFamily="18" charset="0"/>
              </a:rPr>
              <a:t>Dependencia Funcional Completa</a:t>
            </a:r>
          </a:p>
        </p:txBody>
      </p:sp>
      <p:sp>
        <p:nvSpPr>
          <p:cNvPr id="29699" name="Rectangle 3">
            <a:extLst>
              <a:ext uri="{FF2B5EF4-FFF2-40B4-BE49-F238E27FC236}">
                <a16:creationId xmlns:a16="http://schemas.microsoft.com/office/drawing/2014/main" id="{37B692C4-ACB7-4185-AD78-1C3AAEFA8AE5}"/>
              </a:ext>
            </a:extLst>
          </p:cNvPr>
          <p:cNvSpPr>
            <a:spLocks noChangeArrowheads="1"/>
          </p:cNvSpPr>
          <p:nvPr/>
        </p:nvSpPr>
        <p:spPr bwMode="auto">
          <a:xfrm>
            <a:off x="684213" y="1322388"/>
            <a:ext cx="7772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sz="3600">
                <a:latin typeface="Times New Roman" panose="02020603050405020304" pitchFamily="18" charset="0"/>
              </a:rPr>
              <a:t>Ejemplo: Relación Consultoría</a:t>
            </a:r>
            <a:endParaRPr kumimoji="1" lang="es-ES_tradnl" altLang="es-PE" sz="4800">
              <a:latin typeface="Times New Roman" panose="02020603050405020304" pitchFamily="18" charset="0"/>
            </a:endParaRPr>
          </a:p>
        </p:txBody>
      </p:sp>
      <p:grpSp>
        <p:nvGrpSpPr>
          <p:cNvPr id="779318" name="Group 54">
            <a:extLst>
              <a:ext uri="{FF2B5EF4-FFF2-40B4-BE49-F238E27FC236}">
                <a16:creationId xmlns:a16="http://schemas.microsoft.com/office/drawing/2014/main" id="{09A1D76C-84B7-4F1A-A3B6-B5832E92FBDE}"/>
              </a:ext>
            </a:extLst>
          </p:cNvPr>
          <p:cNvGrpSpPr>
            <a:grpSpLocks/>
          </p:cNvGrpSpPr>
          <p:nvPr/>
        </p:nvGrpSpPr>
        <p:grpSpPr bwMode="auto">
          <a:xfrm>
            <a:off x="958850" y="5029200"/>
            <a:ext cx="7702550" cy="1390650"/>
            <a:chOff x="604" y="3281"/>
            <a:chExt cx="4852" cy="876"/>
          </a:xfrm>
        </p:grpSpPr>
        <p:sp>
          <p:nvSpPr>
            <p:cNvPr id="29739" name="Text Box 6">
              <a:extLst>
                <a:ext uri="{FF2B5EF4-FFF2-40B4-BE49-F238E27FC236}">
                  <a16:creationId xmlns:a16="http://schemas.microsoft.com/office/drawing/2014/main" id="{E8F24AD2-036B-4D51-86BC-64A8FEBE2152}"/>
                </a:ext>
              </a:extLst>
            </p:cNvPr>
            <p:cNvSpPr txBox="1">
              <a:spLocks noChangeArrowheads="1"/>
            </p:cNvSpPr>
            <p:nvPr/>
          </p:nvSpPr>
          <p:spPr bwMode="auto">
            <a:xfrm>
              <a:off x="604" y="3905"/>
              <a:ext cx="377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sz="2000"/>
                <a:t>(CoConsultor, CoProyecto)     </a:t>
              </a:r>
              <a:r>
                <a:rPr kumimoji="1" lang="es-ES_tradnl" altLang="es-PE" sz="2000">
                  <a:sym typeface="Wingdings" panose="05000000000000000000" pitchFamily="2" charset="2"/>
                </a:rPr>
                <a:t> </a:t>
              </a:r>
              <a:r>
                <a:rPr kumimoji="1" lang="es-ES_tradnl" altLang="es-PE" sz="2000"/>
                <a:t>	QtHoras_Trabajadas</a:t>
              </a:r>
              <a:endParaRPr kumimoji="1" lang="es-ES_tradnl" altLang="es-PE" sz="2400"/>
            </a:p>
          </p:txBody>
        </p:sp>
        <p:grpSp>
          <p:nvGrpSpPr>
            <p:cNvPr id="29740" name="Group 52">
              <a:extLst>
                <a:ext uri="{FF2B5EF4-FFF2-40B4-BE49-F238E27FC236}">
                  <a16:creationId xmlns:a16="http://schemas.microsoft.com/office/drawing/2014/main" id="{BA188825-075B-4F56-B952-701640F3E1CF}"/>
                </a:ext>
              </a:extLst>
            </p:cNvPr>
            <p:cNvGrpSpPr>
              <a:grpSpLocks/>
            </p:cNvGrpSpPr>
            <p:nvPr/>
          </p:nvGrpSpPr>
          <p:grpSpPr bwMode="auto">
            <a:xfrm>
              <a:off x="1191" y="3281"/>
              <a:ext cx="4265" cy="507"/>
              <a:chOff x="1191" y="3281"/>
              <a:chExt cx="4265" cy="507"/>
            </a:xfrm>
          </p:grpSpPr>
          <p:sp>
            <p:nvSpPr>
              <p:cNvPr id="29741" name="Text Box 9">
                <a:extLst>
                  <a:ext uri="{FF2B5EF4-FFF2-40B4-BE49-F238E27FC236}">
                    <a16:creationId xmlns:a16="http://schemas.microsoft.com/office/drawing/2014/main" id="{C3B20D96-B50F-49AC-909E-1AD0415015D3}"/>
                  </a:ext>
                </a:extLst>
              </p:cNvPr>
              <p:cNvSpPr txBox="1">
                <a:spLocks noChangeArrowheads="1"/>
              </p:cNvSpPr>
              <p:nvPr/>
            </p:nvSpPr>
            <p:spPr bwMode="auto">
              <a:xfrm>
                <a:off x="1191" y="3281"/>
                <a:ext cx="4265"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nSpc>
                    <a:spcPct val="50000"/>
                  </a:lnSpc>
                  <a:buClr>
                    <a:schemeClr val="accent1"/>
                  </a:buClr>
                  <a:buSzPct val="90000"/>
                  <a:buFont typeface="Monotype Sorts" pitchFamily="2" charset="2"/>
                  <a:buNone/>
                </a:pPr>
                <a:r>
                  <a:rPr kumimoji="1" lang="es-ES_tradnl" altLang="es-PE" sz="2000"/>
                  <a:t>CoConsultor</a:t>
                </a:r>
                <a:r>
                  <a:rPr kumimoji="1" lang="es-ES_tradnl" altLang="es-PE" sz="2400"/>
                  <a:t>   	</a:t>
                </a:r>
              </a:p>
              <a:p>
                <a:pPr>
                  <a:lnSpc>
                    <a:spcPct val="50000"/>
                  </a:lnSpc>
                  <a:buClr>
                    <a:schemeClr val="accent1"/>
                  </a:buClr>
                  <a:buSzPct val="90000"/>
                  <a:buFont typeface="Monotype Sorts" pitchFamily="2" charset="2"/>
                  <a:buNone/>
                </a:pPr>
                <a:r>
                  <a:rPr kumimoji="1" lang="es-ES_tradnl" altLang="es-PE" sz="2400"/>
                  <a:t>			 	          </a:t>
                </a:r>
                <a:r>
                  <a:rPr kumimoji="1" lang="es-ES_tradnl" altLang="es-PE" sz="2000"/>
                  <a:t>Q</a:t>
                </a:r>
                <a:r>
                  <a:rPr kumimoji="1" lang="es-ES_tradnl" altLang="es-PE" sz="2400"/>
                  <a:t>t</a:t>
                </a:r>
                <a:r>
                  <a:rPr kumimoji="1" lang="es-ES_tradnl" altLang="es-PE" sz="2000"/>
                  <a:t>Horas_Trabajadas</a:t>
                </a:r>
                <a:endParaRPr kumimoji="1" lang="es-ES_tradnl" altLang="es-PE" sz="2400"/>
              </a:p>
              <a:p>
                <a:pPr>
                  <a:lnSpc>
                    <a:spcPct val="50000"/>
                  </a:lnSpc>
                  <a:buClr>
                    <a:schemeClr val="accent1"/>
                  </a:buClr>
                  <a:buSzPct val="90000"/>
                  <a:buFont typeface="Monotype Sorts" pitchFamily="2" charset="2"/>
                  <a:buNone/>
                </a:pPr>
                <a:r>
                  <a:rPr kumimoji="1" lang="es-ES_tradnl" altLang="es-PE" sz="2000"/>
                  <a:t>CoProyecto</a:t>
                </a:r>
                <a:r>
                  <a:rPr kumimoji="1" lang="es-ES_tradnl" altLang="es-PE" sz="2400"/>
                  <a:t>	   	</a:t>
                </a:r>
              </a:p>
            </p:txBody>
          </p:sp>
          <p:sp>
            <p:nvSpPr>
              <p:cNvPr id="29742" name="Line 10">
                <a:extLst>
                  <a:ext uri="{FF2B5EF4-FFF2-40B4-BE49-F238E27FC236}">
                    <a16:creationId xmlns:a16="http://schemas.microsoft.com/office/drawing/2014/main" id="{C58A779D-BE86-40F5-A2A5-EA464A69FD8B}"/>
                  </a:ext>
                </a:extLst>
              </p:cNvPr>
              <p:cNvSpPr>
                <a:spLocks noChangeShapeType="1"/>
              </p:cNvSpPr>
              <p:nvPr/>
            </p:nvSpPr>
            <p:spPr bwMode="auto">
              <a:xfrm>
                <a:off x="2302" y="3536"/>
                <a:ext cx="348"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9743" name="Line 11">
                <a:extLst>
                  <a:ext uri="{FF2B5EF4-FFF2-40B4-BE49-F238E27FC236}">
                    <a16:creationId xmlns:a16="http://schemas.microsoft.com/office/drawing/2014/main" id="{4198232F-D45B-4C88-9E74-31FF305E4204}"/>
                  </a:ext>
                </a:extLst>
              </p:cNvPr>
              <p:cNvSpPr>
                <a:spLocks noChangeShapeType="1"/>
              </p:cNvSpPr>
              <p:nvPr/>
            </p:nvSpPr>
            <p:spPr bwMode="auto">
              <a:xfrm>
                <a:off x="2131" y="3281"/>
                <a:ext cx="19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9744" name="Line 12">
                <a:extLst>
                  <a:ext uri="{FF2B5EF4-FFF2-40B4-BE49-F238E27FC236}">
                    <a16:creationId xmlns:a16="http://schemas.microsoft.com/office/drawing/2014/main" id="{BE083C91-EDD5-47D0-9773-08EB61204FD1}"/>
                  </a:ext>
                </a:extLst>
              </p:cNvPr>
              <p:cNvSpPr>
                <a:spLocks noChangeShapeType="1"/>
              </p:cNvSpPr>
              <p:nvPr/>
            </p:nvSpPr>
            <p:spPr bwMode="auto">
              <a:xfrm>
                <a:off x="2127" y="3776"/>
                <a:ext cx="19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29745" name="Line 13">
                <a:extLst>
                  <a:ext uri="{FF2B5EF4-FFF2-40B4-BE49-F238E27FC236}">
                    <a16:creationId xmlns:a16="http://schemas.microsoft.com/office/drawing/2014/main" id="{AA36F1EC-F6C0-4D6B-9038-5318AF38C27E}"/>
                  </a:ext>
                </a:extLst>
              </p:cNvPr>
              <p:cNvSpPr>
                <a:spLocks noChangeShapeType="1"/>
              </p:cNvSpPr>
              <p:nvPr/>
            </p:nvSpPr>
            <p:spPr bwMode="auto">
              <a:xfrm>
                <a:off x="2313" y="3296"/>
                <a:ext cx="0" cy="4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grpSp>
      </p:grpSp>
      <p:grpSp>
        <p:nvGrpSpPr>
          <p:cNvPr id="29701" name="Group 14">
            <a:extLst>
              <a:ext uri="{FF2B5EF4-FFF2-40B4-BE49-F238E27FC236}">
                <a16:creationId xmlns:a16="http://schemas.microsoft.com/office/drawing/2014/main" id="{E9FC3C28-ED07-4CD6-B196-80C4BCDCAD3F}"/>
              </a:ext>
            </a:extLst>
          </p:cNvPr>
          <p:cNvGrpSpPr>
            <a:grpSpLocks/>
          </p:cNvGrpSpPr>
          <p:nvPr/>
        </p:nvGrpSpPr>
        <p:grpSpPr bwMode="auto">
          <a:xfrm>
            <a:off x="762000" y="2011363"/>
            <a:ext cx="7696200" cy="2681287"/>
            <a:chOff x="480" y="1333"/>
            <a:chExt cx="4848" cy="1689"/>
          </a:xfrm>
        </p:grpSpPr>
        <p:sp>
          <p:nvSpPr>
            <p:cNvPr id="29702" name="Rectangle 15">
              <a:extLst>
                <a:ext uri="{FF2B5EF4-FFF2-40B4-BE49-F238E27FC236}">
                  <a16:creationId xmlns:a16="http://schemas.microsoft.com/office/drawing/2014/main" id="{1DA7E5C6-1A68-4178-B22E-7E6342472009}"/>
                </a:ext>
              </a:extLst>
            </p:cNvPr>
            <p:cNvSpPr>
              <a:spLocks noChangeArrowheads="1"/>
            </p:cNvSpPr>
            <p:nvPr/>
          </p:nvSpPr>
          <p:spPr bwMode="auto">
            <a:xfrm>
              <a:off x="480" y="1333"/>
              <a:ext cx="4848" cy="1689"/>
            </a:xfrm>
            <a:prstGeom prst="rect">
              <a:avLst/>
            </a:prstGeom>
            <a:solidFill>
              <a:srgbClr val="FFFFCC"/>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29703" name="Rectangle 16">
              <a:extLst>
                <a:ext uri="{FF2B5EF4-FFF2-40B4-BE49-F238E27FC236}">
                  <a16:creationId xmlns:a16="http://schemas.microsoft.com/office/drawing/2014/main" id="{27B5306E-320B-43A8-8872-8AF56784D11B}"/>
                </a:ext>
              </a:extLst>
            </p:cNvPr>
            <p:cNvSpPr>
              <a:spLocks noChangeArrowheads="1"/>
            </p:cNvSpPr>
            <p:nvPr/>
          </p:nvSpPr>
          <p:spPr bwMode="auto">
            <a:xfrm>
              <a:off x="986" y="1398"/>
              <a:ext cx="21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u="sng">
                  <a:solidFill>
                    <a:srgbClr val="333399"/>
                  </a:solidFill>
                  <a:latin typeface="Arial" panose="020B0604020202020204" pitchFamily="34" charset="0"/>
                </a:rPr>
                <a:t>Co</a:t>
              </a:r>
              <a:endParaRPr kumimoji="1" lang="es-ES_tradnl" altLang="es-PE" u="sng">
                <a:latin typeface="Times New Roman" panose="02020603050405020304" pitchFamily="18" charset="0"/>
              </a:endParaRPr>
            </a:p>
          </p:txBody>
        </p:sp>
        <p:sp>
          <p:nvSpPr>
            <p:cNvPr id="29704" name="Rectangle 17">
              <a:extLst>
                <a:ext uri="{FF2B5EF4-FFF2-40B4-BE49-F238E27FC236}">
                  <a16:creationId xmlns:a16="http://schemas.microsoft.com/office/drawing/2014/main" id="{665B6E5B-1A02-4B54-808F-2E0BEAF5A63B}"/>
                </a:ext>
              </a:extLst>
            </p:cNvPr>
            <p:cNvSpPr>
              <a:spLocks noChangeArrowheads="1"/>
            </p:cNvSpPr>
            <p:nvPr/>
          </p:nvSpPr>
          <p:spPr bwMode="auto">
            <a:xfrm>
              <a:off x="684" y="1607"/>
              <a:ext cx="75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u="sng">
                  <a:solidFill>
                    <a:srgbClr val="333399"/>
                  </a:solidFill>
                  <a:latin typeface="Arial" panose="020B0604020202020204" pitchFamily="34" charset="0"/>
                </a:rPr>
                <a:t>Consultor</a:t>
              </a:r>
              <a:endParaRPr kumimoji="1" lang="es-ES_tradnl" altLang="es-PE" u="sng">
                <a:latin typeface="Times New Roman" panose="02020603050405020304" pitchFamily="18" charset="0"/>
              </a:endParaRPr>
            </a:p>
          </p:txBody>
        </p:sp>
        <p:sp>
          <p:nvSpPr>
            <p:cNvPr id="29705" name="Rectangle 18">
              <a:extLst>
                <a:ext uri="{FF2B5EF4-FFF2-40B4-BE49-F238E27FC236}">
                  <a16:creationId xmlns:a16="http://schemas.microsoft.com/office/drawing/2014/main" id="{7481691C-754F-4B2A-890D-D964269EE4AC}"/>
                </a:ext>
              </a:extLst>
            </p:cNvPr>
            <p:cNvSpPr>
              <a:spLocks noChangeArrowheads="1"/>
            </p:cNvSpPr>
            <p:nvPr/>
          </p:nvSpPr>
          <p:spPr bwMode="auto">
            <a:xfrm>
              <a:off x="1941" y="1398"/>
              <a:ext cx="21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u="sng">
                  <a:solidFill>
                    <a:srgbClr val="333399"/>
                  </a:solidFill>
                  <a:latin typeface="Arial" panose="020B0604020202020204" pitchFamily="34" charset="0"/>
                </a:rPr>
                <a:t>Co</a:t>
              </a:r>
              <a:endParaRPr kumimoji="1" lang="es-ES_tradnl" altLang="es-PE" u="sng">
                <a:latin typeface="Times New Roman" panose="02020603050405020304" pitchFamily="18" charset="0"/>
              </a:endParaRPr>
            </a:p>
          </p:txBody>
        </p:sp>
        <p:sp>
          <p:nvSpPr>
            <p:cNvPr id="29706" name="Rectangle 19">
              <a:extLst>
                <a:ext uri="{FF2B5EF4-FFF2-40B4-BE49-F238E27FC236}">
                  <a16:creationId xmlns:a16="http://schemas.microsoft.com/office/drawing/2014/main" id="{5CAE2BBC-5E72-424F-B4E5-4B938485A12D}"/>
                </a:ext>
              </a:extLst>
            </p:cNvPr>
            <p:cNvSpPr>
              <a:spLocks noChangeArrowheads="1"/>
            </p:cNvSpPr>
            <p:nvPr/>
          </p:nvSpPr>
          <p:spPr bwMode="auto">
            <a:xfrm>
              <a:off x="1684" y="1607"/>
              <a:ext cx="68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u="sng">
                  <a:solidFill>
                    <a:srgbClr val="333399"/>
                  </a:solidFill>
                  <a:latin typeface="Arial" panose="020B0604020202020204" pitchFamily="34" charset="0"/>
                </a:rPr>
                <a:t>Proyecto</a:t>
              </a:r>
              <a:endParaRPr kumimoji="1" lang="es-ES_tradnl" altLang="es-PE" u="sng">
                <a:latin typeface="Times New Roman" panose="02020603050405020304" pitchFamily="18" charset="0"/>
              </a:endParaRPr>
            </a:p>
          </p:txBody>
        </p:sp>
        <p:sp>
          <p:nvSpPr>
            <p:cNvPr id="29707" name="Rectangle 20">
              <a:extLst>
                <a:ext uri="{FF2B5EF4-FFF2-40B4-BE49-F238E27FC236}">
                  <a16:creationId xmlns:a16="http://schemas.microsoft.com/office/drawing/2014/main" id="{79FD99A0-0473-4FC3-9462-3AD1B037D5FE}"/>
                </a:ext>
              </a:extLst>
            </p:cNvPr>
            <p:cNvSpPr>
              <a:spLocks noChangeArrowheads="1"/>
            </p:cNvSpPr>
            <p:nvPr/>
          </p:nvSpPr>
          <p:spPr bwMode="auto">
            <a:xfrm>
              <a:off x="2920" y="1398"/>
              <a:ext cx="21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No</a:t>
              </a:r>
              <a:endParaRPr kumimoji="1" lang="es-ES_tradnl" altLang="es-PE">
                <a:latin typeface="Times New Roman" panose="02020603050405020304" pitchFamily="18" charset="0"/>
              </a:endParaRPr>
            </a:p>
          </p:txBody>
        </p:sp>
        <p:sp>
          <p:nvSpPr>
            <p:cNvPr id="29708" name="Rectangle 21">
              <a:extLst>
                <a:ext uri="{FF2B5EF4-FFF2-40B4-BE49-F238E27FC236}">
                  <a16:creationId xmlns:a16="http://schemas.microsoft.com/office/drawing/2014/main" id="{978C9FE2-8A86-4107-BA15-08156685F02F}"/>
                </a:ext>
              </a:extLst>
            </p:cNvPr>
            <p:cNvSpPr>
              <a:spLocks noChangeArrowheads="1"/>
            </p:cNvSpPr>
            <p:nvPr/>
          </p:nvSpPr>
          <p:spPr bwMode="auto">
            <a:xfrm>
              <a:off x="2618" y="1607"/>
              <a:ext cx="75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Consultor</a:t>
              </a:r>
              <a:endParaRPr kumimoji="1" lang="es-ES_tradnl" altLang="es-PE">
                <a:latin typeface="Times New Roman" panose="02020603050405020304" pitchFamily="18" charset="0"/>
              </a:endParaRPr>
            </a:p>
          </p:txBody>
        </p:sp>
        <p:sp>
          <p:nvSpPr>
            <p:cNvPr id="29709" name="Rectangle 22">
              <a:extLst>
                <a:ext uri="{FF2B5EF4-FFF2-40B4-BE49-F238E27FC236}">
                  <a16:creationId xmlns:a16="http://schemas.microsoft.com/office/drawing/2014/main" id="{600933F8-22F7-466B-B817-1AE6AAF161B6}"/>
                </a:ext>
              </a:extLst>
            </p:cNvPr>
            <p:cNvSpPr>
              <a:spLocks noChangeArrowheads="1"/>
            </p:cNvSpPr>
            <p:nvPr/>
          </p:nvSpPr>
          <p:spPr bwMode="auto">
            <a:xfrm>
              <a:off x="3887" y="1398"/>
              <a:ext cx="21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No</a:t>
              </a:r>
              <a:endParaRPr kumimoji="1" lang="es-ES_tradnl" altLang="es-PE">
                <a:latin typeface="Times New Roman" panose="02020603050405020304" pitchFamily="18" charset="0"/>
              </a:endParaRPr>
            </a:p>
          </p:txBody>
        </p:sp>
        <p:sp>
          <p:nvSpPr>
            <p:cNvPr id="29710" name="Rectangle 23">
              <a:extLst>
                <a:ext uri="{FF2B5EF4-FFF2-40B4-BE49-F238E27FC236}">
                  <a16:creationId xmlns:a16="http://schemas.microsoft.com/office/drawing/2014/main" id="{14BE9767-21A5-4723-A201-04C1734D9533}"/>
                </a:ext>
              </a:extLst>
            </p:cNvPr>
            <p:cNvSpPr>
              <a:spLocks noChangeArrowheads="1"/>
            </p:cNvSpPr>
            <p:nvPr/>
          </p:nvSpPr>
          <p:spPr bwMode="auto">
            <a:xfrm>
              <a:off x="3629" y="1607"/>
              <a:ext cx="68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Proyecto</a:t>
              </a:r>
              <a:endParaRPr kumimoji="1" lang="es-ES_tradnl" altLang="es-PE">
                <a:latin typeface="Times New Roman" panose="02020603050405020304" pitchFamily="18" charset="0"/>
              </a:endParaRPr>
            </a:p>
          </p:txBody>
        </p:sp>
        <p:sp>
          <p:nvSpPr>
            <p:cNvPr id="29711" name="Rectangle 24">
              <a:extLst>
                <a:ext uri="{FF2B5EF4-FFF2-40B4-BE49-F238E27FC236}">
                  <a16:creationId xmlns:a16="http://schemas.microsoft.com/office/drawing/2014/main" id="{23E78820-659A-4A5D-839F-E14C2BEAE945}"/>
                </a:ext>
              </a:extLst>
            </p:cNvPr>
            <p:cNvSpPr>
              <a:spLocks noChangeArrowheads="1"/>
            </p:cNvSpPr>
            <p:nvPr/>
          </p:nvSpPr>
          <p:spPr bwMode="auto">
            <a:xfrm>
              <a:off x="4562" y="1398"/>
              <a:ext cx="67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QtHoras </a:t>
              </a:r>
              <a:endParaRPr kumimoji="1" lang="es-ES_tradnl" altLang="es-PE">
                <a:latin typeface="Times New Roman" panose="02020603050405020304" pitchFamily="18" charset="0"/>
              </a:endParaRPr>
            </a:p>
          </p:txBody>
        </p:sp>
        <p:sp>
          <p:nvSpPr>
            <p:cNvPr id="29712" name="Rectangle 25">
              <a:extLst>
                <a:ext uri="{FF2B5EF4-FFF2-40B4-BE49-F238E27FC236}">
                  <a16:creationId xmlns:a16="http://schemas.microsoft.com/office/drawing/2014/main" id="{B096D223-2470-4716-9CDC-C8094EB2A32D}"/>
                </a:ext>
              </a:extLst>
            </p:cNvPr>
            <p:cNvSpPr>
              <a:spLocks noChangeArrowheads="1"/>
            </p:cNvSpPr>
            <p:nvPr/>
          </p:nvSpPr>
          <p:spPr bwMode="auto">
            <a:xfrm>
              <a:off x="4456" y="1607"/>
              <a:ext cx="8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trabajadas</a:t>
              </a:r>
              <a:endParaRPr kumimoji="1" lang="es-ES_tradnl" altLang="es-PE">
                <a:latin typeface="Times New Roman" panose="02020603050405020304" pitchFamily="18" charset="0"/>
              </a:endParaRPr>
            </a:p>
          </p:txBody>
        </p:sp>
        <p:sp>
          <p:nvSpPr>
            <p:cNvPr id="29713" name="Rectangle 26">
              <a:extLst>
                <a:ext uri="{FF2B5EF4-FFF2-40B4-BE49-F238E27FC236}">
                  <a16:creationId xmlns:a16="http://schemas.microsoft.com/office/drawing/2014/main" id="{29F1DD6D-3529-4063-B6CE-371BC8C337A7}"/>
                </a:ext>
              </a:extLst>
            </p:cNvPr>
            <p:cNvSpPr>
              <a:spLocks noChangeArrowheads="1"/>
            </p:cNvSpPr>
            <p:nvPr/>
          </p:nvSpPr>
          <p:spPr bwMode="auto">
            <a:xfrm>
              <a:off x="989" y="1851"/>
              <a:ext cx="2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C1</a:t>
              </a:r>
              <a:endParaRPr kumimoji="1" lang="es-ES_tradnl" altLang="es-PE">
                <a:latin typeface="Times New Roman" panose="02020603050405020304" pitchFamily="18" charset="0"/>
              </a:endParaRPr>
            </a:p>
          </p:txBody>
        </p:sp>
        <p:sp>
          <p:nvSpPr>
            <p:cNvPr id="29714" name="Rectangle 27">
              <a:extLst>
                <a:ext uri="{FF2B5EF4-FFF2-40B4-BE49-F238E27FC236}">
                  <a16:creationId xmlns:a16="http://schemas.microsoft.com/office/drawing/2014/main" id="{7A943FA7-E48A-4F69-9210-33669651C76F}"/>
                </a:ext>
              </a:extLst>
            </p:cNvPr>
            <p:cNvSpPr>
              <a:spLocks noChangeArrowheads="1"/>
            </p:cNvSpPr>
            <p:nvPr/>
          </p:nvSpPr>
          <p:spPr bwMode="auto">
            <a:xfrm>
              <a:off x="1948" y="1851"/>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P1</a:t>
              </a:r>
              <a:endParaRPr kumimoji="1" lang="es-ES_tradnl" altLang="es-PE">
                <a:latin typeface="Times New Roman" panose="02020603050405020304" pitchFamily="18" charset="0"/>
              </a:endParaRPr>
            </a:p>
          </p:txBody>
        </p:sp>
        <p:sp>
          <p:nvSpPr>
            <p:cNvPr id="29715" name="Rectangle 28">
              <a:extLst>
                <a:ext uri="{FF2B5EF4-FFF2-40B4-BE49-F238E27FC236}">
                  <a16:creationId xmlns:a16="http://schemas.microsoft.com/office/drawing/2014/main" id="{9947EC9C-6905-4217-8861-F3C741792282}"/>
                </a:ext>
              </a:extLst>
            </p:cNvPr>
            <p:cNvSpPr>
              <a:spLocks noChangeArrowheads="1"/>
            </p:cNvSpPr>
            <p:nvPr/>
          </p:nvSpPr>
          <p:spPr bwMode="auto">
            <a:xfrm>
              <a:off x="2852" y="1851"/>
              <a:ext cx="34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Juan</a:t>
              </a:r>
              <a:endParaRPr kumimoji="1" lang="es-ES_tradnl" altLang="es-PE">
                <a:latin typeface="Times New Roman" panose="02020603050405020304" pitchFamily="18" charset="0"/>
              </a:endParaRPr>
            </a:p>
          </p:txBody>
        </p:sp>
        <p:sp>
          <p:nvSpPr>
            <p:cNvPr id="29716" name="Rectangle 29">
              <a:extLst>
                <a:ext uri="{FF2B5EF4-FFF2-40B4-BE49-F238E27FC236}">
                  <a16:creationId xmlns:a16="http://schemas.microsoft.com/office/drawing/2014/main" id="{7BFACD34-CADF-4AC6-AB91-8AA5D0B1EF27}"/>
                </a:ext>
              </a:extLst>
            </p:cNvPr>
            <p:cNvSpPr>
              <a:spLocks noChangeArrowheads="1"/>
            </p:cNvSpPr>
            <p:nvPr/>
          </p:nvSpPr>
          <p:spPr bwMode="auto">
            <a:xfrm>
              <a:off x="3685" y="1851"/>
              <a:ext cx="632"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Auditoria</a:t>
              </a:r>
              <a:endParaRPr kumimoji="1" lang="es-ES_tradnl" altLang="es-PE">
                <a:latin typeface="Times New Roman" panose="02020603050405020304" pitchFamily="18" charset="0"/>
              </a:endParaRPr>
            </a:p>
          </p:txBody>
        </p:sp>
        <p:sp>
          <p:nvSpPr>
            <p:cNvPr id="29717" name="Rectangle 30">
              <a:extLst>
                <a:ext uri="{FF2B5EF4-FFF2-40B4-BE49-F238E27FC236}">
                  <a16:creationId xmlns:a16="http://schemas.microsoft.com/office/drawing/2014/main" id="{41AE9DBC-AC48-401C-BF20-ECC044098908}"/>
                </a:ext>
              </a:extLst>
            </p:cNvPr>
            <p:cNvSpPr>
              <a:spLocks noChangeArrowheads="1"/>
            </p:cNvSpPr>
            <p:nvPr/>
          </p:nvSpPr>
          <p:spPr bwMode="auto">
            <a:xfrm>
              <a:off x="4786" y="1851"/>
              <a:ext cx="17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25</a:t>
              </a:r>
              <a:endParaRPr kumimoji="1" lang="es-ES_tradnl" altLang="es-PE">
                <a:latin typeface="Times New Roman" panose="02020603050405020304" pitchFamily="18" charset="0"/>
              </a:endParaRPr>
            </a:p>
          </p:txBody>
        </p:sp>
        <p:sp>
          <p:nvSpPr>
            <p:cNvPr id="29718" name="Rectangle 31">
              <a:extLst>
                <a:ext uri="{FF2B5EF4-FFF2-40B4-BE49-F238E27FC236}">
                  <a16:creationId xmlns:a16="http://schemas.microsoft.com/office/drawing/2014/main" id="{F7C9BD89-F7BC-4BFE-BEAF-401A510CC51D}"/>
                </a:ext>
              </a:extLst>
            </p:cNvPr>
            <p:cNvSpPr>
              <a:spLocks noChangeArrowheads="1"/>
            </p:cNvSpPr>
            <p:nvPr/>
          </p:nvSpPr>
          <p:spPr bwMode="auto">
            <a:xfrm>
              <a:off x="989" y="2096"/>
              <a:ext cx="2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C1</a:t>
              </a:r>
              <a:endParaRPr kumimoji="1" lang="es-ES_tradnl" altLang="es-PE">
                <a:latin typeface="Times New Roman" panose="02020603050405020304" pitchFamily="18" charset="0"/>
              </a:endParaRPr>
            </a:p>
          </p:txBody>
        </p:sp>
        <p:sp>
          <p:nvSpPr>
            <p:cNvPr id="29719" name="Rectangle 32">
              <a:extLst>
                <a:ext uri="{FF2B5EF4-FFF2-40B4-BE49-F238E27FC236}">
                  <a16:creationId xmlns:a16="http://schemas.microsoft.com/office/drawing/2014/main" id="{374F6D41-DADB-45BF-BC51-0A23EDEA9D7A}"/>
                </a:ext>
              </a:extLst>
            </p:cNvPr>
            <p:cNvSpPr>
              <a:spLocks noChangeArrowheads="1"/>
            </p:cNvSpPr>
            <p:nvPr/>
          </p:nvSpPr>
          <p:spPr bwMode="auto">
            <a:xfrm>
              <a:off x="1948" y="2096"/>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P2</a:t>
              </a:r>
              <a:endParaRPr kumimoji="1" lang="es-ES_tradnl" altLang="es-PE">
                <a:latin typeface="Times New Roman" panose="02020603050405020304" pitchFamily="18" charset="0"/>
              </a:endParaRPr>
            </a:p>
          </p:txBody>
        </p:sp>
        <p:sp>
          <p:nvSpPr>
            <p:cNvPr id="29720" name="Rectangle 33">
              <a:extLst>
                <a:ext uri="{FF2B5EF4-FFF2-40B4-BE49-F238E27FC236}">
                  <a16:creationId xmlns:a16="http://schemas.microsoft.com/office/drawing/2014/main" id="{61BD252F-ED3C-458B-B1F6-09974F076918}"/>
                </a:ext>
              </a:extLst>
            </p:cNvPr>
            <p:cNvSpPr>
              <a:spLocks noChangeArrowheads="1"/>
            </p:cNvSpPr>
            <p:nvPr/>
          </p:nvSpPr>
          <p:spPr bwMode="auto">
            <a:xfrm>
              <a:off x="2852" y="2096"/>
              <a:ext cx="34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Juan</a:t>
              </a:r>
              <a:endParaRPr kumimoji="1" lang="es-ES_tradnl" altLang="es-PE">
                <a:latin typeface="Times New Roman" panose="02020603050405020304" pitchFamily="18" charset="0"/>
              </a:endParaRPr>
            </a:p>
          </p:txBody>
        </p:sp>
        <p:sp>
          <p:nvSpPr>
            <p:cNvPr id="29721" name="Rectangle 34">
              <a:extLst>
                <a:ext uri="{FF2B5EF4-FFF2-40B4-BE49-F238E27FC236}">
                  <a16:creationId xmlns:a16="http://schemas.microsoft.com/office/drawing/2014/main" id="{CA258DCE-A16F-45CE-A693-EADAB9080709}"/>
                </a:ext>
              </a:extLst>
            </p:cNvPr>
            <p:cNvSpPr>
              <a:spLocks noChangeArrowheads="1"/>
            </p:cNvSpPr>
            <p:nvPr/>
          </p:nvSpPr>
          <p:spPr bwMode="auto">
            <a:xfrm>
              <a:off x="3856" y="2096"/>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DW</a:t>
              </a:r>
              <a:endParaRPr kumimoji="1" lang="es-ES_tradnl" altLang="es-PE">
                <a:latin typeface="Times New Roman" panose="02020603050405020304" pitchFamily="18" charset="0"/>
              </a:endParaRPr>
            </a:p>
          </p:txBody>
        </p:sp>
        <p:sp>
          <p:nvSpPr>
            <p:cNvPr id="29722" name="Rectangle 35">
              <a:extLst>
                <a:ext uri="{FF2B5EF4-FFF2-40B4-BE49-F238E27FC236}">
                  <a16:creationId xmlns:a16="http://schemas.microsoft.com/office/drawing/2014/main" id="{D0885FFF-B44F-4DD3-91A1-3A73343ADD24}"/>
                </a:ext>
              </a:extLst>
            </p:cNvPr>
            <p:cNvSpPr>
              <a:spLocks noChangeArrowheads="1"/>
            </p:cNvSpPr>
            <p:nvPr/>
          </p:nvSpPr>
          <p:spPr bwMode="auto">
            <a:xfrm>
              <a:off x="4786" y="2096"/>
              <a:ext cx="17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80</a:t>
              </a:r>
              <a:endParaRPr kumimoji="1" lang="es-ES_tradnl" altLang="es-PE">
                <a:latin typeface="Times New Roman" panose="02020603050405020304" pitchFamily="18" charset="0"/>
              </a:endParaRPr>
            </a:p>
          </p:txBody>
        </p:sp>
        <p:sp>
          <p:nvSpPr>
            <p:cNvPr id="29723" name="Rectangle 36">
              <a:extLst>
                <a:ext uri="{FF2B5EF4-FFF2-40B4-BE49-F238E27FC236}">
                  <a16:creationId xmlns:a16="http://schemas.microsoft.com/office/drawing/2014/main" id="{47BFEBC2-86D7-4D58-9194-31F044D0F1D7}"/>
                </a:ext>
              </a:extLst>
            </p:cNvPr>
            <p:cNvSpPr>
              <a:spLocks noChangeArrowheads="1"/>
            </p:cNvSpPr>
            <p:nvPr/>
          </p:nvSpPr>
          <p:spPr bwMode="auto">
            <a:xfrm>
              <a:off x="989" y="2341"/>
              <a:ext cx="2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C2</a:t>
              </a:r>
              <a:endParaRPr kumimoji="1" lang="es-ES_tradnl" altLang="es-PE">
                <a:latin typeface="Times New Roman" panose="02020603050405020304" pitchFamily="18" charset="0"/>
              </a:endParaRPr>
            </a:p>
          </p:txBody>
        </p:sp>
        <p:sp>
          <p:nvSpPr>
            <p:cNvPr id="29724" name="Rectangle 37">
              <a:extLst>
                <a:ext uri="{FF2B5EF4-FFF2-40B4-BE49-F238E27FC236}">
                  <a16:creationId xmlns:a16="http://schemas.microsoft.com/office/drawing/2014/main" id="{0318A389-24BF-4855-B8EB-86E6DDB3A856}"/>
                </a:ext>
              </a:extLst>
            </p:cNvPr>
            <p:cNvSpPr>
              <a:spLocks noChangeArrowheads="1"/>
            </p:cNvSpPr>
            <p:nvPr/>
          </p:nvSpPr>
          <p:spPr bwMode="auto">
            <a:xfrm>
              <a:off x="1948" y="2341"/>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P1</a:t>
              </a:r>
              <a:endParaRPr kumimoji="1" lang="es-ES_tradnl" altLang="es-PE">
                <a:latin typeface="Times New Roman" panose="02020603050405020304" pitchFamily="18" charset="0"/>
              </a:endParaRPr>
            </a:p>
          </p:txBody>
        </p:sp>
        <p:sp>
          <p:nvSpPr>
            <p:cNvPr id="29725" name="Rectangle 38">
              <a:extLst>
                <a:ext uri="{FF2B5EF4-FFF2-40B4-BE49-F238E27FC236}">
                  <a16:creationId xmlns:a16="http://schemas.microsoft.com/office/drawing/2014/main" id="{DEB26C4E-21EB-45D8-B959-685982C526D1}"/>
                </a:ext>
              </a:extLst>
            </p:cNvPr>
            <p:cNvSpPr>
              <a:spLocks noChangeArrowheads="1"/>
            </p:cNvSpPr>
            <p:nvPr/>
          </p:nvSpPr>
          <p:spPr bwMode="auto">
            <a:xfrm>
              <a:off x="2806" y="2341"/>
              <a:ext cx="42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Pedro</a:t>
              </a:r>
              <a:endParaRPr kumimoji="1" lang="es-ES_tradnl" altLang="es-PE">
                <a:latin typeface="Times New Roman" panose="02020603050405020304" pitchFamily="18" charset="0"/>
              </a:endParaRPr>
            </a:p>
          </p:txBody>
        </p:sp>
        <p:sp>
          <p:nvSpPr>
            <p:cNvPr id="29726" name="Rectangle 39">
              <a:extLst>
                <a:ext uri="{FF2B5EF4-FFF2-40B4-BE49-F238E27FC236}">
                  <a16:creationId xmlns:a16="http://schemas.microsoft.com/office/drawing/2014/main" id="{30981B4D-4218-49B2-BD8B-7265AD8D1486}"/>
                </a:ext>
              </a:extLst>
            </p:cNvPr>
            <p:cNvSpPr>
              <a:spLocks noChangeArrowheads="1"/>
            </p:cNvSpPr>
            <p:nvPr/>
          </p:nvSpPr>
          <p:spPr bwMode="auto">
            <a:xfrm>
              <a:off x="3683" y="2341"/>
              <a:ext cx="632"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Auditoria</a:t>
              </a:r>
            </a:p>
          </p:txBody>
        </p:sp>
        <p:sp>
          <p:nvSpPr>
            <p:cNvPr id="29727" name="Rectangle 40">
              <a:extLst>
                <a:ext uri="{FF2B5EF4-FFF2-40B4-BE49-F238E27FC236}">
                  <a16:creationId xmlns:a16="http://schemas.microsoft.com/office/drawing/2014/main" id="{879719EA-3FE0-44AA-AD41-CFB8CC8E36ED}"/>
                </a:ext>
              </a:extLst>
            </p:cNvPr>
            <p:cNvSpPr>
              <a:spLocks noChangeArrowheads="1"/>
            </p:cNvSpPr>
            <p:nvPr/>
          </p:nvSpPr>
          <p:spPr bwMode="auto">
            <a:xfrm>
              <a:off x="4786" y="2341"/>
              <a:ext cx="17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35</a:t>
              </a:r>
              <a:endParaRPr kumimoji="1" lang="es-ES_tradnl" altLang="es-PE">
                <a:latin typeface="Times New Roman" panose="02020603050405020304" pitchFamily="18" charset="0"/>
              </a:endParaRPr>
            </a:p>
          </p:txBody>
        </p:sp>
        <p:sp>
          <p:nvSpPr>
            <p:cNvPr id="29728" name="Rectangle 41">
              <a:extLst>
                <a:ext uri="{FF2B5EF4-FFF2-40B4-BE49-F238E27FC236}">
                  <a16:creationId xmlns:a16="http://schemas.microsoft.com/office/drawing/2014/main" id="{850E3609-7D28-4230-BFEA-32059B17AA20}"/>
                </a:ext>
              </a:extLst>
            </p:cNvPr>
            <p:cNvSpPr>
              <a:spLocks noChangeArrowheads="1"/>
            </p:cNvSpPr>
            <p:nvPr/>
          </p:nvSpPr>
          <p:spPr bwMode="auto">
            <a:xfrm>
              <a:off x="989" y="2586"/>
              <a:ext cx="2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C3</a:t>
              </a:r>
              <a:endParaRPr kumimoji="1" lang="es-ES_tradnl" altLang="es-PE">
                <a:latin typeface="Times New Roman" panose="02020603050405020304" pitchFamily="18" charset="0"/>
              </a:endParaRPr>
            </a:p>
          </p:txBody>
        </p:sp>
        <p:sp>
          <p:nvSpPr>
            <p:cNvPr id="29729" name="Rectangle 42">
              <a:extLst>
                <a:ext uri="{FF2B5EF4-FFF2-40B4-BE49-F238E27FC236}">
                  <a16:creationId xmlns:a16="http://schemas.microsoft.com/office/drawing/2014/main" id="{3BC20923-F693-499D-B7B9-5E6C6EEE3F20}"/>
                </a:ext>
              </a:extLst>
            </p:cNvPr>
            <p:cNvSpPr>
              <a:spLocks noChangeArrowheads="1"/>
            </p:cNvSpPr>
            <p:nvPr/>
          </p:nvSpPr>
          <p:spPr bwMode="auto">
            <a:xfrm>
              <a:off x="1948" y="2586"/>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P3</a:t>
              </a:r>
              <a:endParaRPr kumimoji="1" lang="es-ES_tradnl" altLang="es-PE">
                <a:latin typeface="Times New Roman" panose="02020603050405020304" pitchFamily="18" charset="0"/>
              </a:endParaRPr>
            </a:p>
          </p:txBody>
        </p:sp>
        <p:sp>
          <p:nvSpPr>
            <p:cNvPr id="29730" name="Rectangle 43">
              <a:extLst>
                <a:ext uri="{FF2B5EF4-FFF2-40B4-BE49-F238E27FC236}">
                  <a16:creationId xmlns:a16="http://schemas.microsoft.com/office/drawing/2014/main" id="{AF417F27-655A-4CF3-98FB-13107D9E01CF}"/>
                </a:ext>
              </a:extLst>
            </p:cNvPr>
            <p:cNvSpPr>
              <a:spLocks noChangeArrowheads="1"/>
            </p:cNvSpPr>
            <p:nvPr/>
          </p:nvSpPr>
          <p:spPr bwMode="auto">
            <a:xfrm>
              <a:off x="2816" y="2586"/>
              <a:ext cx="40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María</a:t>
              </a:r>
              <a:endParaRPr kumimoji="1" lang="es-ES_tradnl" altLang="es-PE">
                <a:latin typeface="Times New Roman" panose="02020603050405020304" pitchFamily="18" charset="0"/>
              </a:endParaRPr>
            </a:p>
          </p:txBody>
        </p:sp>
        <p:sp>
          <p:nvSpPr>
            <p:cNvPr id="29731" name="Rectangle 44">
              <a:extLst>
                <a:ext uri="{FF2B5EF4-FFF2-40B4-BE49-F238E27FC236}">
                  <a16:creationId xmlns:a16="http://schemas.microsoft.com/office/drawing/2014/main" id="{F8A98601-DBEE-42E7-9623-FA58F138699F}"/>
                </a:ext>
              </a:extLst>
            </p:cNvPr>
            <p:cNvSpPr>
              <a:spLocks noChangeArrowheads="1"/>
            </p:cNvSpPr>
            <p:nvPr/>
          </p:nvSpPr>
          <p:spPr bwMode="auto">
            <a:xfrm>
              <a:off x="3801" y="2586"/>
              <a:ext cx="36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CRM</a:t>
              </a:r>
              <a:endParaRPr kumimoji="1" lang="es-ES_tradnl" altLang="es-PE">
                <a:latin typeface="Times New Roman" panose="02020603050405020304" pitchFamily="18" charset="0"/>
              </a:endParaRPr>
            </a:p>
          </p:txBody>
        </p:sp>
        <p:sp>
          <p:nvSpPr>
            <p:cNvPr id="29732" name="Rectangle 45">
              <a:extLst>
                <a:ext uri="{FF2B5EF4-FFF2-40B4-BE49-F238E27FC236}">
                  <a16:creationId xmlns:a16="http://schemas.microsoft.com/office/drawing/2014/main" id="{F1FDC601-3470-47A5-B50E-E1F0BDE64493}"/>
                </a:ext>
              </a:extLst>
            </p:cNvPr>
            <p:cNvSpPr>
              <a:spLocks noChangeArrowheads="1"/>
            </p:cNvSpPr>
            <p:nvPr/>
          </p:nvSpPr>
          <p:spPr bwMode="auto">
            <a:xfrm>
              <a:off x="4786" y="2586"/>
              <a:ext cx="17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a:t>
              </a:r>
              <a:endParaRPr kumimoji="1" lang="es-ES_tradnl" altLang="es-PE">
                <a:latin typeface="Times New Roman" panose="02020603050405020304" pitchFamily="18" charset="0"/>
              </a:endParaRPr>
            </a:p>
          </p:txBody>
        </p:sp>
        <p:sp>
          <p:nvSpPr>
            <p:cNvPr id="29733" name="Rectangle 46">
              <a:extLst>
                <a:ext uri="{FF2B5EF4-FFF2-40B4-BE49-F238E27FC236}">
                  <a16:creationId xmlns:a16="http://schemas.microsoft.com/office/drawing/2014/main" id="{109D214C-1804-44C8-B9CC-1FED1F0D4ED5}"/>
                </a:ext>
              </a:extLst>
            </p:cNvPr>
            <p:cNvSpPr>
              <a:spLocks noChangeArrowheads="1"/>
            </p:cNvSpPr>
            <p:nvPr/>
          </p:nvSpPr>
          <p:spPr bwMode="auto">
            <a:xfrm>
              <a:off x="989" y="2830"/>
              <a:ext cx="2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C3</a:t>
              </a:r>
              <a:endParaRPr kumimoji="1" lang="es-ES_tradnl" altLang="es-PE">
                <a:latin typeface="Times New Roman" panose="02020603050405020304" pitchFamily="18" charset="0"/>
              </a:endParaRPr>
            </a:p>
          </p:txBody>
        </p:sp>
        <p:sp>
          <p:nvSpPr>
            <p:cNvPr id="29734" name="Rectangle 47">
              <a:extLst>
                <a:ext uri="{FF2B5EF4-FFF2-40B4-BE49-F238E27FC236}">
                  <a16:creationId xmlns:a16="http://schemas.microsoft.com/office/drawing/2014/main" id="{90074682-AAC0-4E28-8C22-8E1135BAA1D1}"/>
                </a:ext>
              </a:extLst>
            </p:cNvPr>
            <p:cNvSpPr>
              <a:spLocks noChangeArrowheads="1"/>
            </p:cNvSpPr>
            <p:nvPr/>
          </p:nvSpPr>
          <p:spPr bwMode="auto">
            <a:xfrm>
              <a:off x="1948" y="2830"/>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P4</a:t>
              </a:r>
              <a:endParaRPr kumimoji="1" lang="es-ES_tradnl" altLang="es-PE">
                <a:latin typeface="Times New Roman" panose="02020603050405020304" pitchFamily="18" charset="0"/>
              </a:endParaRPr>
            </a:p>
          </p:txBody>
        </p:sp>
        <p:sp>
          <p:nvSpPr>
            <p:cNvPr id="29735" name="Rectangle 48">
              <a:extLst>
                <a:ext uri="{FF2B5EF4-FFF2-40B4-BE49-F238E27FC236}">
                  <a16:creationId xmlns:a16="http://schemas.microsoft.com/office/drawing/2014/main" id="{CC82B920-943C-48DE-9A95-635AEE82EE15}"/>
                </a:ext>
              </a:extLst>
            </p:cNvPr>
            <p:cNvSpPr>
              <a:spLocks noChangeArrowheads="1"/>
            </p:cNvSpPr>
            <p:nvPr/>
          </p:nvSpPr>
          <p:spPr bwMode="auto">
            <a:xfrm>
              <a:off x="2816" y="2830"/>
              <a:ext cx="40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María</a:t>
              </a:r>
              <a:endParaRPr kumimoji="1" lang="es-ES_tradnl" altLang="es-PE">
                <a:latin typeface="Times New Roman" panose="02020603050405020304" pitchFamily="18" charset="0"/>
              </a:endParaRPr>
            </a:p>
          </p:txBody>
        </p:sp>
        <p:sp>
          <p:nvSpPr>
            <p:cNvPr id="29736" name="Rectangle 49">
              <a:extLst>
                <a:ext uri="{FF2B5EF4-FFF2-40B4-BE49-F238E27FC236}">
                  <a16:creationId xmlns:a16="http://schemas.microsoft.com/office/drawing/2014/main" id="{9E08811A-D65C-48CF-9649-F5D672140838}"/>
                </a:ext>
              </a:extLst>
            </p:cNvPr>
            <p:cNvSpPr>
              <a:spLocks noChangeArrowheads="1"/>
            </p:cNvSpPr>
            <p:nvPr/>
          </p:nvSpPr>
          <p:spPr bwMode="auto">
            <a:xfrm>
              <a:off x="3823" y="2830"/>
              <a:ext cx="33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ERP</a:t>
              </a:r>
              <a:endParaRPr kumimoji="1" lang="es-ES_tradnl" altLang="es-PE">
                <a:latin typeface="Times New Roman" panose="02020603050405020304" pitchFamily="18" charset="0"/>
              </a:endParaRPr>
            </a:p>
          </p:txBody>
        </p:sp>
        <p:sp>
          <p:nvSpPr>
            <p:cNvPr id="29737" name="Rectangle 50">
              <a:extLst>
                <a:ext uri="{FF2B5EF4-FFF2-40B4-BE49-F238E27FC236}">
                  <a16:creationId xmlns:a16="http://schemas.microsoft.com/office/drawing/2014/main" id="{FABE4CF9-93C2-415E-9CF0-84F0D03CA651}"/>
                </a:ext>
              </a:extLst>
            </p:cNvPr>
            <p:cNvSpPr>
              <a:spLocks noChangeArrowheads="1"/>
            </p:cNvSpPr>
            <p:nvPr/>
          </p:nvSpPr>
          <p:spPr bwMode="auto">
            <a:xfrm>
              <a:off x="4786" y="2830"/>
              <a:ext cx="17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50</a:t>
              </a:r>
              <a:endParaRPr kumimoji="1" lang="es-ES_tradnl" altLang="es-PE">
                <a:latin typeface="Times New Roman" panose="02020603050405020304" pitchFamily="18" charset="0"/>
              </a:endParaRPr>
            </a:p>
          </p:txBody>
        </p:sp>
        <p:sp>
          <p:nvSpPr>
            <p:cNvPr id="29738" name="Line 51">
              <a:extLst>
                <a:ext uri="{FF2B5EF4-FFF2-40B4-BE49-F238E27FC236}">
                  <a16:creationId xmlns:a16="http://schemas.microsoft.com/office/drawing/2014/main" id="{9A15C2D0-C27C-4E16-BE43-712E71253A9B}"/>
                </a:ext>
              </a:extLst>
            </p:cNvPr>
            <p:cNvSpPr>
              <a:spLocks noChangeShapeType="1"/>
            </p:cNvSpPr>
            <p:nvPr/>
          </p:nvSpPr>
          <p:spPr bwMode="auto">
            <a:xfrm>
              <a:off x="480" y="1827"/>
              <a:ext cx="4848"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419"/>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79318"/>
                                        </p:tgtEl>
                                        <p:attrNameLst>
                                          <p:attrName>style.visibility</p:attrName>
                                        </p:attrNameLst>
                                      </p:cBhvr>
                                      <p:to>
                                        <p:strVal val="visible"/>
                                      </p:to>
                                    </p:set>
                                    <p:anim calcmode="lin" valueType="num">
                                      <p:cBhvr additive="base">
                                        <p:cTn id="7" dur="500" fill="hold"/>
                                        <p:tgtEl>
                                          <p:spTgt spid="779318"/>
                                        </p:tgtEl>
                                        <p:attrNameLst>
                                          <p:attrName>ppt_x</p:attrName>
                                        </p:attrNameLst>
                                      </p:cBhvr>
                                      <p:tavLst>
                                        <p:tav tm="0">
                                          <p:val>
                                            <p:strVal val="0-#ppt_w/2"/>
                                          </p:val>
                                        </p:tav>
                                        <p:tav tm="100000">
                                          <p:val>
                                            <p:strVal val="#ppt_x"/>
                                          </p:val>
                                        </p:tav>
                                      </p:tavLst>
                                    </p:anim>
                                    <p:anim calcmode="lin" valueType="num">
                                      <p:cBhvr additive="base">
                                        <p:cTn id="8" dur="500" fill="hold"/>
                                        <p:tgtEl>
                                          <p:spTgt spid="7793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CF23FFF-B51F-47FD-BFE2-A5B7191B8C56}"/>
              </a:ext>
            </a:extLst>
          </p:cNvPr>
          <p:cNvSpPr>
            <a:spLocks noGrp="1"/>
          </p:cNvSpPr>
          <p:nvPr>
            <p:ph type="title" idx="4294967295"/>
          </p:nvPr>
        </p:nvSpPr>
        <p:spPr>
          <a:xfrm>
            <a:off x="-484188" y="220663"/>
            <a:ext cx="8458201" cy="914400"/>
          </a:xfrm>
          <a:noFill/>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s-ES_tradnl" altLang="es-PE">
                <a:latin typeface="Bodoni MT Black" panose="02070A03080606020203" pitchFamily="18" charset="0"/>
              </a:rPr>
              <a:t>Dependencia Transitiva</a:t>
            </a:r>
          </a:p>
        </p:txBody>
      </p:sp>
      <p:sp>
        <p:nvSpPr>
          <p:cNvPr id="30723" name="Rectangle 3">
            <a:extLst>
              <a:ext uri="{FF2B5EF4-FFF2-40B4-BE49-F238E27FC236}">
                <a16:creationId xmlns:a16="http://schemas.microsoft.com/office/drawing/2014/main" id="{F4042CA3-85C8-4307-958C-3A79DBFC8573}"/>
              </a:ext>
            </a:extLst>
          </p:cNvPr>
          <p:cNvSpPr>
            <a:spLocks noGrp="1"/>
          </p:cNvSpPr>
          <p:nvPr>
            <p:ph type="body" idx="4294967295"/>
          </p:nvPr>
        </p:nvSpPr>
        <p:spPr>
          <a:xfrm>
            <a:off x="403225" y="1484313"/>
            <a:ext cx="8305800" cy="1676400"/>
          </a:xfrm>
          <a:noFill/>
        </p:spPr>
        <p:txBody>
          <a:bodyPr/>
          <a:lstStyle/>
          <a:p>
            <a:pPr>
              <a:lnSpc>
                <a:spcPct val="90000"/>
              </a:lnSpc>
            </a:pPr>
            <a:r>
              <a:rPr lang="es-ES_tradnl" altLang="es-PE" sz="2800"/>
              <a:t>Dada una Relación R, el atributo “z” de R, está en dependencia transitiva (DT) de la clave primaria PK de R, si el valor de “z” depende funcionalmente de otro atributo </a:t>
            </a:r>
            <a:r>
              <a:rPr lang="es-ES_tradnl" altLang="es-PE" sz="2800" u="sng"/>
              <a:t>no clave</a:t>
            </a:r>
            <a:r>
              <a:rPr lang="es-ES_tradnl" altLang="es-PE" sz="2800"/>
              <a:t> “y”.</a:t>
            </a:r>
          </a:p>
        </p:txBody>
      </p:sp>
      <p:grpSp>
        <p:nvGrpSpPr>
          <p:cNvPr id="30724" name="Group 13">
            <a:extLst>
              <a:ext uri="{FF2B5EF4-FFF2-40B4-BE49-F238E27FC236}">
                <a16:creationId xmlns:a16="http://schemas.microsoft.com/office/drawing/2014/main" id="{86A75C89-C354-4C79-8EBE-70A0B025BA92}"/>
              </a:ext>
            </a:extLst>
          </p:cNvPr>
          <p:cNvGrpSpPr>
            <a:grpSpLocks/>
          </p:cNvGrpSpPr>
          <p:nvPr/>
        </p:nvGrpSpPr>
        <p:grpSpPr bwMode="auto">
          <a:xfrm>
            <a:off x="2749550" y="3352800"/>
            <a:ext cx="3727450" cy="1504950"/>
            <a:chOff x="1732" y="2112"/>
            <a:chExt cx="2348" cy="948"/>
          </a:xfrm>
        </p:grpSpPr>
        <p:sp>
          <p:nvSpPr>
            <p:cNvPr id="30726" name="Line 5">
              <a:extLst>
                <a:ext uri="{FF2B5EF4-FFF2-40B4-BE49-F238E27FC236}">
                  <a16:creationId xmlns:a16="http://schemas.microsoft.com/office/drawing/2014/main" id="{6628E6D4-7CA7-4115-A523-209BF9C832BD}"/>
                </a:ext>
              </a:extLst>
            </p:cNvPr>
            <p:cNvSpPr>
              <a:spLocks noChangeShapeType="1"/>
            </p:cNvSpPr>
            <p:nvPr/>
          </p:nvSpPr>
          <p:spPr bwMode="auto">
            <a:xfrm>
              <a:off x="2404" y="2496"/>
              <a:ext cx="576"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30727" name="Text Box 6">
              <a:extLst>
                <a:ext uri="{FF2B5EF4-FFF2-40B4-BE49-F238E27FC236}">
                  <a16:creationId xmlns:a16="http://schemas.microsoft.com/office/drawing/2014/main" id="{F5E1687E-3482-49D3-A3A2-3BD57E4DA92A}"/>
                </a:ext>
              </a:extLst>
            </p:cNvPr>
            <p:cNvSpPr txBox="1">
              <a:spLocks noChangeArrowheads="1"/>
            </p:cNvSpPr>
            <p:nvPr/>
          </p:nvSpPr>
          <p:spPr bwMode="auto">
            <a:xfrm>
              <a:off x="2116" y="2695"/>
              <a:ext cx="14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Donde PK=x</a:t>
              </a:r>
            </a:p>
          </p:txBody>
        </p:sp>
        <p:sp>
          <p:nvSpPr>
            <p:cNvPr id="30728" name="Text Box 7">
              <a:extLst>
                <a:ext uri="{FF2B5EF4-FFF2-40B4-BE49-F238E27FC236}">
                  <a16:creationId xmlns:a16="http://schemas.microsoft.com/office/drawing/2014/main" id="{46FBC691-173D-4FA9-BA9D-FE09C5FCCE7D}"/>
                </a:ext>
              </a:extLst>
            </p:cNvPr>
            <p:cNvSpPr txBox="1">
              <a:spLocks noChangeArrowheads="1"/>
            </p:cNvSpPr>
            <p:nvPr/>
          </p:nvSpPr>
          <p:spPr bwMode="auto">
            <a:xfrm>
              <a:off x="3124" y="2311"/>
              <a:ext cx="9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R.y, R.z</a:t>
              </a:r>
            </a:p>
          </p:txBody>
        </p:sp>
        <p:sp>
          <p:nvSpPr>
            <p:cNvPr id="30729" name="Text Box 8">
              <a:extLst>
                <a:ext uri="{FF2B5EF4-FFF2-40B4-BE49-F238E27FC236}">
                  <a16:creationId xmlns:a16="http://schemas.microsoft.com/office/drawing/2014/main" id="{A5C410EA-CDAF-46AA-8688-7223315D0DBA}"/>
                </a:ext>
              </a:extLst>
            </p:cNvPr>
            <p:cNvSpPr txBox="1">
              <a:spLocks noChangeArrowheads="1"/>
            </p:cNvSpPr>
            <p:nvPr/>
          </p:nvSpPr>
          <p:spPr bwMode="auto">
            <a:xfrm>
              <a:off x="1732" y="2311"/>
              <a:ext cx="47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1"/>
                </a:buClr>
                <a:buSzPct val="90000"/>
                <a:buFont typeface="Monotype Sorts" pitchFamily="2" charset="2"/>
                <a:buNone/>
              </a:pPr>
              <a:r>
                <a:rPr kumimoji="1" lang="es-ES_tradnl" altLang="es-PE">
                  <a:latin typeface="Times New Roman" panose="02020603050405020304" pitchFamily="18" charset="0"/>
                </a:rPr>
                <a:t>R.x</a:t>
              </a:r>
            </a:p>
          </p:txBody>
        </p:sp>
        <p:sp>
          <p:nvSpPr>
            <p:cNvPr id="30730" name="Line 9">
              <a:extLst>
                <a:ext uri="{FF2B5EF4-FFF2-40B4-BE49-F238E27FC236}">
                  <a16:creationId xmlns:a16="http://schemas.microsoft.com/office/drawing/2014/main" id="{3A8BE650-2DED-4CC6-B793-A9C6F7FB1826}"/>
                </a:ext>
              </a:extLst>
            </p:cNvPr>
            <p:cNvSpPr>
              <a:spLocks noChangeShapeType="1"/>
            </p:cNvSpPr>
            <p:nvPr/>
          </p:nvSpPr>
          <p:spPr bwMode="auto">
            <a:xfrm flipV="1">
              <a:off x="3364" y="2112"/>
              <a:ext cx="0" cy="24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30731" name="Line 10">
              <a:extLst>
                <a:ext uri="{FF2B5EF4-FFF2-40B4-BE49-F238E27FC236}">
                  <a16:creationId xmlns:a16="http://schemas.microsoft.com/office/drawing/2014/main" id="{DEC572F8-B9D2-41CA-863C-D6929740C76C}"/>
                </a:ext>
              </a:extLst>
            </p:cNvPr>
            <p:cNvSpPr>
              <a:spLocks noChangeShapeType="1"/>
            </p:cNvSpPr>
            <p:nvPr/>
          </p:nvSpPr>
          <p:spPr bwMode="auto">
            <a:xfrm>
              <a:off x="3364" y="2112"/>
              <a:ext cx="52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sp>
          <p:nvSpPr>
            <p:cNvPr id="30732" name="Line 11">
              <a:extLst>
                <a:ext uri="{FF2B5EF4-FFF2-40B4-BE49-F238E27FC236}">
                  <a16:creationId xmlns:a16="http://schemas.microsoft.com/office/drawing/2014/main" id="{FDFD2BBA-5ED1-42C5-9383-FED0AF828EEB}"/>
                </a:ext>
              </a:extLst>
            </p:cNvPr>
            <p:cNvSpPr>
              <a:spLocks noChangeShapeType="1"/>
            </p:cNvSpPr>
            <p:nvPr/>
          </p:nvSpPr>
          <p:spPr bwMode="auto">
            <a:xfrm>
              <a:off x="3892" y="2112"/>
              <a:ext cx="0" cy="24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419"/>
            </a:p>
          </p:txBody>
        </p:sp>
      </p:grpSp>
      <p:sp>
        <p:nvSpPr>
          <p:cNvPr id="30725" name="Rectangle 12">
            <a:extLst>
              <a:ext uri="{FF2B5EF4-FFF2-40B4-BE49-F238E27FC236}">
                <a16:creationId xmlns:a16="http://schemas.microsoft.com/office/drawing/2014/main" id="{EC7181BD-C279-42D0-9D55-86A4F71830D6}"/>
              </a:ext>
            </a:extLst>
          </p:cNvPr>
          <p:cNvSpPr>
            <a:spLocks noChangeArrowheads="1"/>
          </p:cNvSpPr>
          <p:nvPr/>
        </p:nvSpPr>
        <p:spPr bwMode="auto">
          <a:xfrm>
            <a:off x="685800" y="49530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a:latin typeface="Times New Roman" panose="02020603050405020304" pitchFamily="18" charset="0"/>
              </a:rPr>
              <a:t>Se lee </a:t>
            </a:r>
            <a:r>
              <a:rPr kumimoji="1" lang="es-ES_tradnl" altLang="es-PE" i="1">
                <a:latin typeface="Times New Roman" panose="02020603050405020304" pitchFamily="18" charset="0"/>
              </a:rPr>
              <a:t>“R.z es funcionalmente dependiente de R.y y transitivamente dependiente de R.x”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69F86BB-B54E-418D-A172-20B8EBB776BB}"/>
              </a:ext>
            </a:extLst>
          </p:cNvPr>
          <p:cNvSpPr>
            <a:spLocks noGrp="1"/>
          </p:cNvSpPr>
          <p:nvPr>
            <p:ph type="title" idx="4294967295"/>
          </p:nvPr>
        </p:nvSpPr>
        <p:spPr>
          <a:xfrm>
            <a:off x="-314325" y="80963"/>
            <a:ext cx="7772400" cy="990600"/>
          </a:xfrm>
          <a:noFill/>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s-ES_tradnl" altLang="es-PE" sz="4000">
                <a:latin typeface="Bodoni MT Black" panose="02070A03080606020203" pitchFamily="18" charset="0"/>
              </a:rPr>
              <a:t>Dependencia Transitiva</a:t>
            </a:r>
          </a:p>
        </p:txBody>
      </p:sp>
      <p:sp>
        <p:nvSpPr>
          <p:cNvPr id="31747" name="Rectangle 3">
            <a:extLst>
              <a:ext uri="{FF2B5EF4-FFF2-40B4-BE49-F238E27FC236}">
                <a16:creationId xmlns:a16="http://schemas.microsoft.com/office/drawing/2014/main" id="{0C86EF3B-B055-479D-8EA6-ACCB7A7858B4}"/>
              </a:ext>
            </a:extLst>
          </p:cNvPr>
          <p:cNvSpPr>
            <a:spLocks noChangeArrowheads="1"/>
          </p:cNvSpPr>
          <p:nvPr/>
        </p:nvSpPr>
        <p:spPr bwMode="auto">
          <a:xfrm>
            <a:off x="395288" y="1484313"/>
            <a:ext cx="8204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sz="3600">
                <a:latin typeface="Times New Roman" panose="02020603050405020304" pitchFamily="18" charset="0"/>
              </a:rPr>
              <a:t>Ejemplo:</a:t>
            </a:r>
            <a:endParaRPr kumimoji="1" lang="es-ES_tradnl" altLang="es-PE" sz="4800">
              <a:latin typeface="Times New Roman" panose="02020603050405020304" pitchFamily="18" charset="0"/>
            </a:endParaRPr>
          </a:p>
        </p:txBody>
      </p:sp>
      <p:sp>
        <p:nvSpPr>
          <p:cNvPr id="26629" name="Text Box 8">
            <a:extLst>
              <a:ext uri="{FF2B5EF4-FFF2-40B4-BE49-F238E27FC236}">
                <a16:creationId xmlns:a16="http://schemas.microsoft.com/office/drawing/2014/main" id="{DC492A05-333E-4D08-A88E-3473C724210B}"/>
              </a:ext>
            </a:extLst>
          </p:cNvPr>
          <p:cNvSpPr txBox="1">
            <a:spLocks noChangeArrowheads="1"/>
          </p:cNvSpPr>
          <p:nvPr/>
        </p:nvSpPr>
        <p:spPr bwMode="auto">
          <a:xfrm>
            <a:off x="395288" y="2133600"/>
            <a:ext cx="8302625" cy="3632200"/>
          </a:xfrm>
          <a:prstGeom prst="rect">
            <a:avLst/>
          </a:prstGeom>
          <a:noFill/>
          <a:ln>
            <a:noFill/>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defRPr/>
            </a:pPr>
            <a:r>
              <a:rPr kumimoji="1" lang="es-ES_tradnl" altLang="es-PE" sz="2800" dirty="0">
                <a:latin typeface="Times New Roman" panose="02020603050405020304" pitchFamily="18" charset="0"/>
                <a:cs typeface="Times New Roman" panose="02020603050405020304" pitchFamily="18" charset="0"/>
              </a:rPr>
              <a:t>Relación Comprobante: (NuComprobante, CoCliente, NoCliente, FeVenta)</a:t>
            </a:r>
          </a:p>
          <a:p>
            <a:pPr>
              <a:spcBef>
                <a:spcPct val="50000"/>
              </a:spcBef>
              <a:buClr>
                <a:schemeClr val="accent1"/>
              </a:buClr>
              <a:buSzPct val="90000"/>
              <a:buFont typeface="Monotype Sorts" pitchFamily="2" charset="2"/>
              <a:buNone/>
              <a:defRPr/>
            </a:pPr>
            <a:r>
              <a:rPr kumimoji="1" lang="es-ES_tradnl" altLang="es-PE" sz="2800" dirty="0">
                <a:latin typeface="Times New Roman" panose="02020603050405020304" pitchFamily="18" charset="0"/>
                <a:cs typeface="Times New Roman" panose="02020603050405020304" pitchFamily="18" charset="0"/>
              </a:rPr>
              <a:t>Reglas de negocio:</a:t>
            </a:r>
          </a:p>
          <a:p>
            <a:pPr marL="457200" indent="-457200">
              <a:spcBef>
                <a:spcPct val="50000"/>
              </a:spcBef>
              <a:buClr>
                <a:schemeClr val="accent1"/>
              </a:buClr>
              <a:buSzPct val="90000"/>
              <a:defRPr/>
            </a:pPr>
            <a:r>
              <a:rPr kumimoji="1" lang="es-ES_tradnl" altLang="es-PE" sz="2400" dirty="0">
                <a:latin typeface="Times New Roman" panose="02020603050405020304" pitchFamily="18" charset="0"/>
                <a:cs typeface="Times New Roman" panose="02020603050405020304" pitchFamily="18" charset="0"/>
              </a:rPr>
              <a:t>Cada transacción de venta se identifica con un número de comprobante</a:t>
            </a:r>
          </a:p>
          <a:p>
            <a:pPr marL="457200" indent="-457200">
              <a:spcBef>
                <a:spcPct val="50000"/>
              </a:spcBef>
              <a:buClr>
                <a:schemeClr val="accent1"/>
              </a:buClr>
              <a:buSzPct val="90000"/>
              <a:defRPr/>
            </a:pPr>
            <a:r>
              <a:rPr kumimoji="1" lang="es-ES_tradnl" altLang="es-PE" sz="2400" dirty="0">
                <a:latin typeface="Times New Roman" panose="02020603050405020304" pitchFamily="18" charset="0"/>
                <a:cs typeface="Times New Roman" panose="02020603050405020304" pitchFamily="18" charset="0"/>
              </a:rPr>
              <a:t>Cada comprobante es emitido en una fecha y a un solo cliente</a:t>
            </a:r>
          </a:p>
          <a:p>
            <a:pPr marL="457200" indent="-457200">
              <a:spcBef>
                <a:spcPct val="50000"/>
              </a:spcBef>
              <a:buClr>
                <a:schemeClr val="accent1"/>
              </a:buClr>
              <a:buSzPct val="90000"/>
              <a:defRPr/>
            </a:pPr>
            <a:r>
              <a:rPr kumimoji="1" lang="es-ES_tradnl" altLang="es-PE" sz="2400" dirty="0">
                <a:latin typeface="Times New Roman" panose="02020603050405020304" pitchFamily="18" charset="0"/>
                <a:cs typeface="Times New Roman" panose="02020603050405020304" pitchFamily="18" charset="0"/>
              </a:rPr>
              <a:t>Cada cliente tiene un código único de identificación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60B6407-13A4-4DF3-B7BE-C5205DC6C1A6}"/>
              </a:ext>
            </a:extLst>
          </p:cNvPr>
          <p:cNvSpPr>
            <a:spLocks noGrp="1"/>
          </p:cNvSpPr>
          <p:nvPr>
            <p:ph type="title" idx="4294967295"/>
          </p:nvPr>
        </p:nvSpPr>
        <p:spPr>
          <a:xfrm>
            <a:off x="-314325" y="80963"/>
            <a:ext cx="7772400" cy="990600"/>
          </a:xfrm>
          <a:noFill/>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s-ES_tradnl" altLang="es-PE" sz="4000">
                <a:latin typeface="Bodoni MT Black" panose="02070A03080606020203" pitchFamily="18" charset="0"/>
              </a:rPr>
              <a:t>Dependencia Transitiva</a:t>
            </a:r>
          </a:p>
        </p:txBody>
      </p:sp>
      <p:sp>
        <p:nvSpPr>
          <p:cNvPr id="32771" name="Rectangle 3">
            <a:extLst>
              <a:ext uri="{FF2B5EF4-FFF2-40B4-BE49-F238E27FC236}">
                <a16:creationId xmlns:a16="http://schemas.microsoft.com/office/drawing/2014/main" id="{6DAD490D-2B35-4799-8258-EAE70989F22E}"/>
              </a:ext>
            </a:extLst>
          </p:cNvPr>
          <p:cNvSpPr>
            <a:spLocks noChangeArrowheads="1"/>
          </p:cNvSpPr>
          <p:nvPr/>
        </p:nvSpPr>
        <p:spPr bwMode="auto">
          <a:xfrm>
            <a:off x="827088" y="1484313"/>
            <a:ext cx="7772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sz="3600">
                <a:latin typeface="Times New Roman" panose="02020603050405020304" pitchFamily="18" charset="0"/>
              </a:rPr>
              <a:t>Ejemplo:</a:t>
            </a:r>
            <a:endParaRPr kumimoji="1" lang="es-ES_tradnl" altLang="es-PE" sz="4800">
              <a:latin typeface="Times New Roman" panose="02020603050405020304" pitchFamily="18" charset="0"/>
            </a:endParaRPr>
          </a:p>
        </p:txBody>
      </p:sp>
      <p:sp>
        <p:nvSpPr>
          <p:cNvPr id="32772" name="Text Box 5">
            <a:extLst>
              <a:ext uri="{FF2B5EF4-FFF2-40B4-BE49-F238E27FC236}">
                <a16:creationId xmlns:a16="http://schemas.microsoft.com/office/drawing/2014/main" id="{25B3B843-DE92-43F5-8209-B17E98EA1C14}"/>
              </a:ext>
            </a:extLst>
          </p:cNvPr>
          <p:cNvSpPr txBox="1">
            <a:spLocks noChangeArrowheads="1"/>
          </p:cNvSpPr>
          <p:nvPr/>
        </p:nvSpPr>
        <p:spPr bwMode="auto">
          <a:xfrm>
            <a:off x="776288" y="5791200"/>
            <a:ext cx="7312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kumimoji="1" lang="es-ES_tradnl" altLang="es-PE" sz="2000"/>
              <a:t>NuComprobante </a:t>
            </a:r>
            <a:r>
              <a:rPr kumimoji="1" lang="es-ES_tradnl" altLang="es-PE" sz="2000">
                <a:sym typeface="Wingdings" panose="05000000000000000000" pitchFamily="2" charset="2"/>
              </a:rPr>
              <a:t> </a:t>
            </a:r>
            <a:r>
              <a:rPr kumimoji="1" lang="es-ES_tradnl" altLang="es-PE" sz="2000"/>
              <a:t>CoCliente, FeVenta</a:t>
            </a:r>
            <a:r>
              <a:rPr kumimoji="1" lang="es-ES_tradnl" altLang="es-PE" sz="2400"/>
              <a:t>, </a:t>
            </a:r>
            <a:r>
              <a:rPr kumimoji="1" lang="es-ES_tradnl" altLang="es-PE" sz="2000"/>
              <a:t>NoCliente</a:t>
            </a:r>
            <a:r>
              <a:rPr kumimoji="1" lang="es-ES_tradnl" altLang="es-PE" sz="2400"/>
              <a:t> 	</a:t>
            </a:r>
          </a:p>
        </p:txBody>
      </p:sp>
      <p:sp>
        <p:nvSpPr>
          <p:cNvPr id="32773" name="Text Box 8">
            <a:extLst>
              <a:ext uri="{FF2B5EF4-FFF2-40B4-BE49-F238E27FC236}">
                <a16:creationId xmlns:a16="http://schemas.microsoft.com/office/drawing/2014/main" id="{DCA7758E-B794-431D-A728-B008866F5301}"/>
              </a:ext>
            </a:extLst>
          </p:cNvPr>
          <p:cNvSpPr txBox="1">
            <a:spLocks noChangeArrowheads="1"/>
          </p:cNvSpPr>
          <p:nvPr/>
        </p:nvSpPr>
        <p:spPr bwMode="auto">
          <a:xfrm>
            <a:off x="971550" y="213360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COMPROBANTE</a:t>
            </a:r>
          </a:p>
        </p:txBody>
      </p:sp>
      <p:sp>
        <p:nvSpPr>
          <p:cNvPr id="32774" name="Rectangle 9">
            <a:extLst>
              <a:ext uri="{FF2B5EF4-FFF2-40B4-BE49-F238E27FC236}">
                <a16:creationId xmlns:a16="http://schemas.microsoft.com/office/drawing/2014/main" id="{399B84A1-6A2C-4943-A5BE-A0DB2FE1877C}"/>
              </a:ext>
            </a:extLst>
          </p:cNvPr>
          <p:cNvSpPr>
            <a:spLocks noChangeArrowheads="1"/>
          </p:cNvSpPr>
          <p:nvPr/>
        </p:nvSpPr>
        <p:spPr bwMode="auto">
          <a:xfrm>
            <a:off x="319088" y="2647950"/>
            <a:ext cx="8378825" cy="2895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32775" name="Text Box 10">
            <a:extLst>
              <a:ext uri="{FF2B5EF4-FFF2-40B4-BE49-F238E27FC236}">
                <a16:creationId xmlns:a16="http://schemas.microsoft.com/office/drawing/2014/main" id="{4613C509-2193-440E-A4E4-F98548BDA133}"/>
              </a:ext>
            </a:extLst>
          </p:cNvPr>
          <p:cNvSpPr txBox="1">
            <a:spLocks noChangeArrowheads="1"/>
          </p:cNvSpPr>
          <p:nvPr/>
        </p:nvSpPr>
        <p:spPr bwMode="auto">
          <a:xfrm>
            <a:off x="395288" y="2708275"/>
            <a:ext cx="2217737" cy="25304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u="sng">
                <a:latin typeface="Arial" panose="020B0604020202020204" pitchFamily="34" charset="0"/>
              </a:rPr>
              <a:t>NuComprobante</a:t>
            </a:r>
            <a:endParaRPr kumimoji="1" lang="es-ES_tradnl" altLang="es-PE" sz="2000" u="sng">
              <a:latin typeface="Arial" panose="020B0604020202020204" pitchFamily="34" charset="0"/>
            </a:endParaRPr>
          </a:p>
          <a:p>
            <a:pPr algn="ctr">
              <a:lnSpc>
                <a:spcPct val="50000"/>
              </a:lnSpc>
              <a:spcBef>
                <a:spcPct val="50000"/>
              </a:spcBef>
              <a:buClr>
                <a:schemeClr val="accent1"/>
              </a:buClr>
              <a:buSzPct val="90000"/>
              <a:buFont typeface="Monotype Sorts" pitchFamily="2" charset="2"/>
              <a:buNone/>
            </a:pPr>
            <a:endParaRPr kumimoji="1" lang="es-ES_tradnl" altLang="es-PE" sz="2000" u="sng">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0040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0050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0010</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0020</a:t>
            </a:r>
            <a:endParaRPr kumimoji="1" lang="es-ES_tradnl" altLang="es-PE">
              <a:latin typeface="Times New Roman" panose="02020603050405020304" pitchFamily="18" charset="0"/>
            </a:endParaRPr>
          </a:p>
        </p:txBody>
      </p:sp>
      <p:sp>
        <p:nvSpPr>
          <p:cNvPr id="32776" name="Text Box 11">
            <a:extLst>
              <a:ext uri="{FF2B5EF4-FFF2-40B4-BE49-F238E27FC236}">
                <a16:creationId xmlns:a16="http://schemas.microsoft.com/office/drawing/2014/main" id="{1BC7ABF1-2287-4CD2-BA65-EBE8CD14FB71}"/>
              </a:ext>
            </a:extLst>
          </p:cNvPr>
          <p:cNvSpPr txBox="1">
            <a:spLocks noChangeArrowheads="1"/>
          </p:cNvSpPr>
          <p:nvPr/>
        </p:nvSpPr>
        <p:spPr bwMode="auto">
          <a:xfrm>
            <a:off x="2613025" y="2708275"/>
            <a:ext cx="1585913" cy="25304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CoCliente</a:t>
            </a:r>
          </a:p>
          <a:p>
            <a:pPr algn="ctr">
              <a:lnSpc>
                <a:spcPct val="50000"/>
              </a:lnSpc>
              <a:spcBef>
                <a:spcPct val="50000"/>
              </a:spcBef>
              <a:buClr>
                <a:schemeClr val="accent1"/>
              </a:buClr>
              <a:buSzPct val="90000"/>
              <a:buFont typeface="Monotype Sorts" pitchFamily="2" charset="2"/>
              <a:buNone/>
            </a:pPr>
            <a:endParaRPr kumimoji="1" lang="es-ES_tradnl" altLang="es-PE" sz="2000">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C01</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C01</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C02</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C02</a:t>
            </a:r>
            <a:endParaRPr kumimoji="1" lang="es-ES_tradnl" altLang="es-PE">
              <a:latin typeface="Times New Roman" panose="02020603050405020304" pitchFamily="18" charset="0"/>
            </a:endParaRPr>
          </a:p>
        </p:txBody>
      </p:sp>
      <p:sp>
        <p:nvSpPr>
          <p:cNvPr id="32777" name="Text Box 12">
            <a:extLst>
              <a:ext uri="{FF2B5EF4-FFF2-40B4-BE49-F238E27FC236}">
                <a16:creationId xmlns:a16="http://schemas.microsoft.com/office/drawing/2014/main" id="{2C0BAC66-65AD-4B82-8DEC-F7F6813EC70A}"/>
              </a:ext>
            </a:extLst>
          </p:cNvPr>
          <p:cNvSpPr txBox="1">
            <a:spLocks noChangeArrowheads="1"/>
          </p:cNvSpPr>
          <p:nvPr/>
        </p:nvSpPr>
        <p:spPr bwMode="auto">
          <a:xfrm>
            <a:off x="4375150" y="2708275"/>
            <a:ext cx="1589088" cy="25003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NoCliente</a:t>
            </a:r>
          </a:p>
          <a:p>
            <a:pPr algn="ctr">
              <a:spcBef>
                <a:spcPct val="50000"/>
              </a:spcBef>
              <a:buClr>
                <a:schemeClr val="accent1"/>
              </a:buClr>
              <a:buSzPct val="90000"/>
              <a:buFont typeface="Monotype Sorts" pitchFamily="2" charset="2"/>
              <a:buNone/>
            </a:pPr>
            <a:endParaRPr kumimoji="1" lang="es-ES_tradnl" altLang="es-PE" sz="1200" b="1">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Juan</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Juan</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María</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María</a:t>
            </a:r>
          </a:p>
        </p:txBody>
      </p:sp>
      <p:sp>
        <p:nvSpPr>
          <p:cNvPr id="32778" name="Text Box 13">
            <a:extLst>
              <a:ext uri="{FF2B5EF4-FFF2-40B4-BE49-F238E27FC236}">
                <a16:creationId xmlns:a16="http://schemas.microsoft.com/office/drawing/2014/main" id="{AEDA1BBF-5A23-4133-83EA-6D8B5C6F7C25}"/>
              </a:ext>
            </a:extLst>
          </p:cNvPr>
          <p:cNvSpPr txBox="1">
            <a:spLocks noChangeArrowheads="1"/>
          </p:cNvSpPr>
          <p:nvPr/>
        </p:nvSpPr>
        <p:spPr bwMode="auto">
          <a:xfrm>
            <a:off x="6227763" y="2708275"/>
            <a:ext cx="1854200" cy="25304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Clr>
                <a:schemeClr val="accent1"/>
              </a:buClr>
              <a:buSzPct val="90000"/>
              <a:buFont typeface="Monotype Sorts" pitchFamily="2" charset="2"/>
              <a:buNone/>
            </a:pPr>
            <a:r>
              <a:rPr kumimoji="1" lang="es-ES_tradnl" altLang="es-PE" sz="2000" b="1">
                <a:latin typeface="Arial" panose="020B0604020202020204" pitchFamily="34" charset="0"/>
              </a:rPr>
              <a:t>FeVenta</a:t>
            </a:r>
          </a:p>
          <a:p>
            <a:pPr algn="ctr">
              <a:lnSpc>
                <a:spcPct val="50000"/>
              </a:lnSpc>
              <a:spcBef>
                <a:spcPct val="50000"/>
              </a:spcBef>
              <a:buClr>
                <a:schemeClr val="accent1"/>
              </a:buClr>
              <a:buSzPct val="90000"/>
              <a:buFont typeface="Monotype Sorts" pitchFamily="2" charset="2"/>
              <a:buNone/>
            </a:pPr>
            <a:endParaRPr kumimoji="1" lang="es-ES_tradnl" altLang="es-PE" sz="2000">
              <a:latin typeface="Arial" panose="020B0604020202020204" pitchFamily="34" charset="0"/>
            </a:endParaRP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20/05</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18/04</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15/04</a:t>
            </a:r>
          </a:p>
          <a:p>
            <a:pPr algn="ctr">
              <a:spcBef>
                <a:spcPct val="50000"/>
              </a:spcBef>
              <a:buClr>
                <a:schemeClr val="accent1"/>
              </a:buClr>
              <a:buSzPct val="90000"/>
              <a:buFont typeface="Monotype Sorts" pitchFamily="2" charset="2"/>
              <a:buNone/>
            </a:pPr>
            <a:r>
              <a:rPr kumimoji="1" lang="es-ES_tradnl" altLang="es-PE" sz="2000">
                <a:latin typeface="Arial" panose="020B0604020202020204" pitchFamily="34" charset="0"/>
              </a:rPr>
              <a:t>15/04</a:t>
            </a:r>
            <a:endParaRPr kumimoji="1" lang="es-ES_tradnl" altLang="es-PE">
              <a:latin typeface="Times New Roman" panose="02020603050405020304" pitchFamily="18" charset="0"/>
            </a:endParaRPr>
          </a:p>
        </p:txBody>
      </p:sp>
      <p:sp>
        <p:nvSpPr>
          <p:cNvPr id="32779" name="Line 14">
            <a:extLst>
              <a:ext uri="{FF2B5EF4-FFF2-40B4-BE49-F238E27FC236}">
                <a16:creationId xmlns:a16="http://schemas.microsoft.com/office/drawing/2014/main" id="{B98B6CD4-CE2A-4222-A243-09A4386137D0}"/>
              </a:ext>
            </a:extLst>
          </p:cNvPr>
          <p:cNvSpPr>
            <a:spLocks noChangeShapeType="1"/>
          </p:cNvSpPr>
          <p:nvPr/>
        </p:nvSpPr>
        <p:spPr bwMode="auto">
          <a:xfrm>
            <a:off x="319088" y="3200400"/>
            <a:ext cx="8382000" cy="0"/>
          </a:xfrm>
          <a:prstGeom prst="line">
            <a:avLst/>
          </a:prstGeom>
          <a:noFill/>
          <a:ln w="952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419"/>
          </a:p>
        </p:txBody>
      </p:sp>
      <p:sp>
        <p:nvSpPr>
          <p:cNvPr id="25" name="Flecha: curvada hacia arriba 24">
            <a:extLst>
              <a:ext uri="{FF2B5EF4-FFF2-40B4-BE49-F238E27FC236}">
                <a16:creationId xmlns:a16="http://schemas.microsoft.com/office/drawing/2014/main" id="{A5212252-61F2-41DE-B955-D40FF4129028}"/>
              </a:ext>
            </a:extLst>
          </p:cNvPr>
          <p:cNvSpPr/>
          <p:nvPr/>
        </p:nvSpPr>
        <p:spPr>
          <a:xfrm>
            <a:off x="4198938" y="6253163"/>
            <a:ext cx="2127250" cy="387350"/>
          </a:xfrm>
          <a:prstGeom prst="curvedUp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PE">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E6641DC-97D0-42C3-BDEF-17EDC9F017ED}"/>
              </a:ext>
            </a:extLst>
          </p:cNvPr>
          <p:cNvSpPr>
            <a:spLocks noGrp="1"/>
          </p:cNvSpPr>
          <p:nvPr>
            <p:ph type="title" idx="4294967295"/>
          </p:nvPr>
        </p:nvSpPr>
        <p:spPr>
          <a:xfrm>
            <a:off x="-209550" y="50800"/>
            <a:ext cx="7772400" cy="914400"/>
          </a:xfrm>
          <a:noFill/>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s-ES_tradnl" altLang="es-PE">
                <a:latin typeface="Bodoni MT Black" panose="02070A03080606020203" pitchFamily="18" charset="0"/>
              </a:rPr>
              <a:t>Dependencia Transitiva</a:t>
            </a:r>
          </a:p>
        </p:txBody>
      </p:sp>
      <p:sp>
        <p:nvSpPr>
          <p:cNvPr id="27651" name="Rectangle 3">
            <a:extLst>
              <a:ext uri="{FF2B5EF4-FFF2-40B4-BE49-F238E27FC236}">
                <a16:creationId xmlns:a16="http://schemas.microsoft.com/office/drawing/2014/main" id="{F47A363D-24A2-4739-99AF-2F1FB1F4A1DC}"/>
              </a:ext>
            </a:extLst>
          </p:cNvPr>
          <p:cNvSpPr>
            <a:spLocks noChangeArrowheads="1"/>
          </p:cNvSpPr>
          <p:nvPr/>
        </p:nvSpPr>
        <p:spPr bwMode="auto">
          <a:xfrm>
            <a:off x="401638" y="1700213"/>
            <a:ext cx="8382000" cy="4879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defRPr/>
            </a:pPr>
            <a:r>
              <a:rPr kumimoji="1" lang="es-ES_tradnl" altLang="es-PE" sz="3600" dirty="0">
                <a:latin typeface="Times New Roman" panose="02020603050405020304" pitchFamily="18" charset="0"/>
              </a:rPr>
              <a:t>Ejemplo: </a:t>
            </a:r>
          </a:p>
          <a:p>
            <a:pPr>
              <a:spcBef>
                <a:spcPct val="0"/>
              </a:spcBef>
              <a:buFont typeface="Monotype Sorts" pitchFamily="2" charset="2"/>
              <a:buNone/>
              <a:defRPr/>
            </a:pPr>
            <a:r>
              <a:rPr kumimoji="1" lang="es-ES_tradnl" altLang="es-PE" sz="2800" dirty="0">
                <a:latin typeface="Times New Roman" panose="02020603050405020304" pitchFamily="18" charset="0"/>
              </a:rPr>
              <a:t>Relación Empleado: (</a:t>
            </a:r>
            <a:r>
              <a:rPr kumimoji="1" lang="es-ES_tradnl" altLang="es-PE" sz="2800" u="sng" dirty="0" err="1">
                <a:latin typeface="Times New Roman" panose="02020603050405020304" pitchFamily="18" charset="0"/>
              </a:rPr>
              <a:t>CoEmpleado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NoEmpleado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SsSalario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CoProyecto</a:t>
            </a:r>
            <a:r>
              <a:rPr kumimoji="1" lang="es-ES_tradnl" altLang="es-PE" sz="2800" dirty="0">
                <a:latin typeface="Times New Roman" panose="02020603050405020304" pitchFamily="18" charset="0"/>
              </a:rPr>
              <a:t>, </a:t>
            </a:r>
            <a:r>
              <a:rPr kumimoji="1" lang="es-ES_tradnl" altLang="es-PE" sz="2800" dirty="0" err="1">
                <a:latin typeface="Times New Roman" panose="02020603050405020304" pitchFamily="18" charset="0"/>
              </a:rPr>
              <a:t>FeProyectoTermino</a:t>
            </a:r>
            <a:r>
              <a:rPr kumimoji="1" lang="es-ES_tradnl" altLang="es-PE" sz="2800" dirty="0">
                <a:latin typeface="Times New Roman" panose="02020603050405020304" pitchFamily="18" charset="0"/>
              </a:rPr>
              <a:t>)</a:t>
            </a:r>
          </a:p>
          <a:p>
            <a:pPr>
              <a:spcBef>
                <a:spcPct val="0"/>
              </a:spcBef>
              <a:buFont typeface="Monotype Sorts" pitchFamily="2" charset="2"/>
              <a:buNone/>
              <a:defRPr/>
            </a:pPr>
            <a:endParaRPr kumimoji="1" lang="es-ES_tradnl" altLang="es-PE" sz="2800" dirty="0">
              <a:latin typeface="Times New Roman" panose="02020603050405020304" pitchFamily="18" charset="0"/>
            </a:endParaRPr>
          </a:p>
          <a:p>
            <a:pPr>
              <a:spcBef>
                <a:spcPct val="0"/>
              </a:spcBef>
              <a:buFont typeface="Monotype Sorts" pitchFamily="2" charset="2"/>
              <a:buNone/>
              <a:defRPr/>
            </a:pPr>
            <a:r>
              <a:rPr kumimoji="1" lang="es-ES_tradnl" altLang="es-PE" sz="2800" dirty="0">
                <a:latin typeface="Times New Roman" panose="02020603050405020304" pitchFamily="18" charset="0"/>
              </a:rPr>
              <a:t>Reglas de negocio:</a:t>
            </a:r>
          </a:p>
          <a:p>
            <a:pPr marL="457200" indent="-457200">
              <a:spcBef>
                <a:spcPct val="0"/>
              </a:spcBef>
              <a:defRPr/>
            </a:pPr>
            <a:r>
              <a:rPr kumimoji="1" lang="es-ES_tradnl" altLang="es-PE" sz="2400" dirty="0">
                <a:latin typeface="Times New Roman" panose="02020603050405020304" pitchFamily="18" charset="0"/>
              </a:rPr>
              <a:t>Los empleados y los proyectos tienen códigos únicos de identificación</a:t>
            </a:r>
          </a:p>
          <a:p>
            <a:pPr marL="457200" indent="-457200">
              <a:spcBef>
                <a:spcPct val="0"/>
              </a:spcBef>
              <a:defRPr/>
            </a:pPr>
            <a:r>
              <a:rPr kumimoji="1" lang="es-ES_tradnl" altLang="es-PE" sz="2400" dirty="0">
                <a:latin typeface="Times New Roman" panose="02020603050405020304" pitchFamily="18" charset="0"/>
              </a:rPr>
              <a:t>De cada empleado se conoce, además de su nombre, su salario y el proyecto en el que está trabajando (uno solo)</a:t>
            </a:r>
          </a:p>
          <a:p>
            <a:pPr marL="457200" indent="-457200">
              <a:spcBef>
                <a:spcPct val="0"/>
              </a:spcBef>
              <a:defRPr/>
            </a:pPr>
            <a:r>
              <a:rPr kumimoji="1" lang="es-ES_tradnl" altLang="es-PE" sz="2400" dirty="0">
                <a:latin typeface="Times New Roman" panose="02020603050405020304" pitchFamily="18" charset="0"/>
              </a:rPr>
              <a:t>Se lleva registro de la fecha en la que cada proyecto debe terminar, de acuerdo al plan </a:t>
            </a:r>
          </a:p>
          <a:p>
            <a:pPr marL="457200" indent="-457200">
              <a:spcBef>
                <a:spcPct val="0"/>
              </a:spcBef>
              <a:defRPr/>
            </a:pPr>
            <a:endParaRPr kumimoji="1" lang="es-ES_tradnl" altLang="es-PE" sz="2400" dirty="0">
              <a:latin typeface="Times New Roman" panose="02020603050405020304" pitchFamily="18" charset="0"/>
            </a:endParaRPr>
          </a:p>
          <a:p>
            <a:pPr marL="457200" indent="-457200">
              <a:spcBef>
                <a:spcPct val="0"/>
              </a:spcBef>
              <a:defRPr/>
            </a:pPr>
            <a:endParaRPr kumimoji="1" lang="es-ES_tradnl" altLang="es-PE" sz="2400" dirty="0">
              <a:latin typeface="Times New Roman" panose="02020603050405020304" pitchFamily="18" charset="0"/>
            </a:endParaRPr>
          </a:p>
          <a:p>
            <a:pPr>
              <a:spcBef>
                <a:spcPct val="0"/>
              </a:spcBef>
              <a:buFont typeface="Monotype Sorts" pitchFamily="2" charset="2"/>
              <a:buNone/>
              <a:defRPr/>
            </a:pPr>
            <a:endParaRPr kumimoji="1" lang="es-ES_tradnl" altLang="es-PE" sz="4000" dirty="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0A989DB-2B63-4E56-8CC1-3593E99B8EBD}"/>
              </a:ext>
            </a:extLst>
          </p:cNvPr>
          <p:cNvSpPr>
            <a:spLocks noGrp="1"/>
          </p:cNvSpPr>
          <p:nvPr>
            <p:ph type="title" idx="4294967295"/>
          </p:nvPr>
        </p:nvSpPr>
        <p:spPr>
          <a:xfrm>
            <a:off x="-209550" y="50800"/>
            <a:ext cx="7772400" cy="914400"/>
          </a:xfrm>
          <a:noFill/>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s-ES_tradnl" altLang="es-PE">
                <a:latin typeface="Bodoni MT Black" panose="02070A03080606020203" pitchFamily="18" charset="0"/>
              </a:rPr>
              <a:t>Dependencia Transitiva</a:t>
            </a:r>
          </a:p>
        </p:txBody>
      </p:sp>
      <p:sp>
        <p:nvSpPr>
          <p:cNvPr id="34819" name="Rectangle 3">
            <a:extLst>
              <a:ext uri="{FF2B5EF4-FFF2-40B4-BE49-F238E27FC236}">
                <a16:creationId xmlns:a16="http://schemas.microsoft.com/office/drawing/2014/main" id="{DD8BD983-EDF8-4D45-B71C-8C985D64B1A1}"/>
              </a:ext>
            </a:extLst>
          </p:cNvPr>
          <p:cNvSpPr>
            <a:spLocks noChangeArrowheads="1"/>
          </p:cNvSpPr>
          <p:nvPr/>
        </p:nvSpPr>
        <p:spPr bwMode="auto">
          <a:xfrm>
            <a:off x="755650" y="1700213"/>
            <a:ext cx="7772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Monotype Sorts" pitchFamily="2" charset="2"/>
              <a:buNone/>
            </a:pPr>
            <a:r>
              <a:rPr kumimoji="1" lang="es-ES_tradnl" altLang="es-PE" sz="3600">
                <a:latin typeface="Times New Roman" panose="02020603050405020304" pitchFamily="18" charset="0"/>
              </a:rPr>
              <a:t>Ejemplo: Relación Empleado</a:t>
            </a:r>
            <a:endParaRPr kumimoji="1" lang="es-ES_tradnl" altLang="es-PE" sz="4800">
              <a:latin typeface="Times New Roman" panose="02020603050405020304" pitchFamily="18" charset="0"/>
            </a:endParaRPr>
          </a:p>
        </p:txBody>
      </p:sp>
      <p:sp>
        <p:nvSpPr>
          <p:cNvPr id="34820" name="Text Box 5">
            <a:extLst>
              <a:ext uri="{FF2B5EF4-FFF2-40B4-BE49-F238E27FC236}">
                <a16:creationId xmlns:a16="http://schemas.microsoft.com/office/drawing/2014/main" id="{67857EA2-7F18-4EA3-9D48-BFA13D5F3E3C}"/>
              </a:ext>
            </a:extLst>
          </p:cNvPr>
          <p:cNvSpPr txBox="1">
            <a:spLocks noChangeArrowheads="1"/>
          </p:cNvSpPr>
          <p:nvPr/>
        </p:nvSpPr>
        <p:spPr bwMode="auto">
          <a:xfrm>
            <a:off x="762000" y="5464175"/>
            <a:ext cx="748188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nSpc>
                <a:spcPct val="150000"/>
              </a:lnSpc>
              <a:buClr>
                <a:schemeClr val="accent1"/>
              </a:buClr>
              <a:buSzPct val="90000"/>
              <a:buFont typeface="Monotype Sorts" pitchFamily="2" charset="2"/>
              <a:buNone/>
            </a:pPr>
            <a:r>
              <a:rPr kumimoji="1" lang="es-ES_tradnl" altLang="es-PE" sz="2000"/>
              <a:t>CoEmpleado </a:t>
            </a:r>
            <a:r>
              <a:rPr kumimoji="1" lang="es-ES_tradnl" altLang="es-PE" sz="2000">
                <a:sym typeface="Wingdings" panose="05000000000000000000" pitchFamily="2" charset="2"/>
              </a:rPr>
              <a:t> </a:t>
            </a:r>
            <a:r>
              <a:rPr kumimoji="1" lang="es-ES_tradnl" altLang="es-PE" sz="2000"/>
              <a:t>CoProyecto,  FeProyectoTermino</a:t>
            </a:r>
            <a:r>
              <a:rPr kumimoji="1" lang="es-ES_tradnl" altLang="es-PE" sz="2400"/>
              <a:t>   </a:t>
            </a:r>
          </a:p>
          <a:p>
            <a:pPr>
              <a:buClr>
                <a:schemeClr val="accent1"/>
              </a:buClr>
              <a:buSzPct val="90000"/>
              <a:buFont typeface="Monotype Sorts" pitchFamily="2" charset="2"/>
              <a:buNone/>
            </a:pPr>
            <a:r>
              <a:rPr kumimoji="1" lang="es-ES_tradnl" altLang="es-PE" sz="2000"/>
              <a:t>	   	</a:t>
            </a:r>
          </a:p>
        </p:txBody>
      </p:sp>
      <p:grpSp>
        <p:nvGrpSpPr>
          <p:cNvPr id="34821" name="Group 8">
            <a:extLst>
              <a:ext uri="{FF2B5EF4-FFF2-40B4-BE49-F238E27FC236}">
                <a16:creationId xmlns:a16="http://schemas.microsoft.com/office/drawing/2014/main" id="{45123798-EC02-4DFC-8F33-64A101869CAB}"/>
              </a:ext>
            </a:extLst>
          </p:cNvPr>
          <p:cNvGrpSpPr>
            <a:grpSpLocks/>
          </p:cNvGrpSpPr>
          <p:nvPr/>
        </p:nvGrpSpPr>
        <p:grpSpPr bwMode="auto">
          <a:xfrm>
            <a:off x="401638" y="2436813"/>
            <a:ext cx="8486775" cy="2808287"/>
            <a:chOff x="253" y="1309"/>
            <a:chExt cx="5346" cy="1769"/>
          </a:xfrm>
        </p:grpSpPr>
        <p:sp>
          <p:nvSpPr>
            <p:cNvPr id="34823" name="Rectangle 9">
              <a:extLst>
                <a:ext uri="{FF2B5EF4-FFF2-40B4-BE49-F238E27FC236}">
                  <a16:creationId xmlns:a16="http://schemas.microsoft.com/office/drawing/2014/main" id="{A3B0E4DA-E543-4A38-BA43-6AE84CDE3616}"/>
                </a:ext>
              </a:extLst>
            </p:cNvPr>
            <p:cNvSpPr>
              <a:spLocks noChangeArrowheads="1"/>
            </p:cNvSpPr>
            <p:nvPr/>
          </p:nvSpPr>
          <p:spPr bwMode="auto">
            <a:xfrm>
              <a:off x="253" y="1309"/>
              <a:ext cx="5346" cy="1769"/>
            </a:xfrm>
            <a:prstGeom prst="rect">
              <a:avLst/>
            </a:prstGeom>
            <a:solidFill>
              <a:srgbClr val="FFFFCC"/>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34824" name="Rectangle 10">
              <a:extLst>
                <a:ext uri="{FF2B5EF4-FFF2-40B4-BE49-F238E27FC236}">
                  <a16:creationId xmlns:a16="http://schemas.microsoft.com/office/drawing/2014/main" id="{07AA1760-250F-4A87-BED1-E2E51FCCB94D}"/>
                </a:ext>
              </a:extLst>
            </p:cNvPr>
            <p:cNvSpPr>
              <a:spLocks noChangeArrowheads="1"/>
            </p:cNvSpPr>
            <p:nvPr/>
          </p:nvSpPr>
          <p:spPr bwMode="auto">
            <a:xfrm>
              <a:off x="379" y="1494"/>
              <a:ext cx="979"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u="sng">
                  <a:solidFill>
                    <a:srgbClr val="333399"/>
                  </a:solidFill>
                  <a:latin typeface="Arial" panose="020B0604020202020204" pitchFamily="34" charset="0"/>
                </a:rPr>
                <a:t>CoEmpleado</a:t>
              </a:r>
              <a:endParaRPr kumimoji="1" lang="es-ES_tradnl" altLang="es-PE" u="sng">
                <a:latin typeface="Times New Roman" panose="02020603050405020304" pitchFamily="18" charset="0"/>
              </a:endParaRPr>
            </a:p>
          </p:txBody>
        </p:sp>
        <p:sp>
          <p:nvSpPr>
            <p:cNvPr id="34825" name="Rectangle 11">
              <a:extLst>
                <a:ext uri="{FF2B5EF4-FFF2-40B4-BE49-F238E27FC236}">
                  <a16:creationId xmlns:a16="http://schemas.microsoft.com/office/drawing/2014/main" id="{A1056477-7248-40FC-9D14-AD5E7B045D7E}"/>
                </a:ext>
              </a:extLst>
            </p:cNvPr>
            <p:cNvSpPr>
              <a:spLocks noChangeArrowheads="1"/>
            </p:cNvSpPr>
            <p:nvPr/>
          </p:nvSpPr>
          <p:spPr bwMode="auto">
            <a:xfrm>
              <a:off x="1511" y="1494"/>
              <a:ext cx="979"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NoEmpleado</a:t>
              </a:r>
              <a:endParaRPr kumimoji="1" lang="es-ES_tradnl" altLang="es-PE">
                <a:latin typeface="Times New Roman" panose="02020603050405020304" pitchFamily="18" charset="0"/>
              </a:endParaRPr>
            </a:p>
          </p:txBody>
        </p:sp>
        <p:sp>
          <p:nvSpPr>
            <p:cNvPr id="34826" name="Rectangle 12">
              <a:extLst>
                <a:ext uri="{FF2B5EF4-FFF2-40B4-BE49-F238E27FC236}">
                  <a16:creationId xmlns:a16="http://schemas.microsoft.com/office/drawing/2014/main" id="{F38E62CA-E170-43C4-9A5F-EECE830A2DF6}"/>
                </a:ext>
              </a:extLst>
            </p:cNvPr>
            <p:cNvSpPr>
              <a:spLocks noChangeArrowheads="1"/>
            </p:cNvSpPr>
            <p:nvPr/>
          </p:nvSpPr>
          <p:spPr bwMode="auto">
            <a:xfrm>
              <a:off x="2774" y="1494"/>
              <a:ext cx="729"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SsSalario</a:t>
              </a:r>
              <a:endParaRPr kumimoji="1" lang="es-ES_tradnl" altLang="es-PE">
                <a:latin typeface="Times New Roman" panose="02020603050405020304" pitchFamily="18" charset="0"/>
              </a:endParaRPr>
            </a:p>
          </p:txBody>
        </p:sp>
        <p:sp>
          <p:nvSpPr>
            <p:cNvPr id="34827" name="Rectangle 13">
              <a:extLst>
                <a:ext uri="{FF2B5EF4-FFF2-40B4-BE49-F238E27FC236}">
                  <a16:creationId xmlns:a16="http://schemas.microsoft.com/office/drawing/2014/main" id="{8FC629F3-8FFC-49F6-BAAC-F7ABFC4182CB}"/>
                </a:ext>
              </a:extLst>
            </p:cNvPr>
            <p:cNvSpPr>
              <a:spLocks noChangeArrowheads="1"/>
            </p:cNvSpPr>
            <p:nvPr/>
          </p:nvSpPr>
          <p:spPr bwMode="auto">
            <a:xfrm>
              <a:off x="4055" y="1381"/>
              <a:ext cx="21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Co</a:t>
              </a:r>
              <a:endParaRPr kumimoji="1" lang="es-ES_tradnl" altLang="es-PE">
                <a:latin typeface="Times New Roman" panose="02020603050405020304" pitchFamily="18" charset="0"/>
              </a:endParaRPr>
            </a:p>
          </p:txBody>
        </p:sp>
        <p:sp>
          <p:nvSpPr>
            <p:cNvPr id="34828" name="Rectangle 14">
              <a:extLst>
                <a:ext uri="{FF2B5EF4-FFF2-40B4-BE49-F238E27FC236}">
                  <a16:creationId xmlns:a16="http://schemas.microsoft.com/office/drawing/2014/main" id="{C9D83941-0026-4B50-B210-BB09FC46E4C6}"/>
                </a:ext>
              </a:extLst>
            </p:cNvPr>
            <p:cNvSpPr>
              <a:spLocks noChangeArrowheads="1"/>
            </p:cNvSpPr>
            <p:nvPr/>
          </p:nvSpPr>
          <p:spPr bwMode="auto">
            <a:xfrm>
              <a:off x="3807" y="1595"/>
              <a:ext cx="68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Proyecto</a:t>
              </a:r>
              <a:endParaRPr kumimoji="1" lang="es-ES_tradnl" altLang="es-PE">
                <a:latin typeface="Times New Roman" panose="02020603050405020304" pitchFamily="18" charset="0"/>
              </a:endParaRPr>
            </a:p>
          </p:txBody>
        </p:sp>
        <p:sp>
          <p:nvSpPr>
            <p:cNvPr id="34829" name="Rectangle 15">
              <a:extLst>
                <a:ext uri="{FF2B5EF4-FFF2-40B4-BE49-F238E27FC236}">
                  <a16:creationId xmlns:a16="http://schemas.microsoft.com/office/drawing/2014/main" id="{DF80BE00-6272-4953-9646-865DFD5C189F}"/>
                </a:ext>
              </a:extLst>
            </p:cNvPr>
            <p:cNvSpPr>
              <a:spLocks noChangeArrowheads="1"/>
            </p:cNvSpPr>
            <p:nvPr/>
          </p:nvSpPr>
          <p:spPr bwMode="auto">
            <a:xfrm>
              <a:off x="4595" y="1381"/>
              <a:ext cx="92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FeProyecto-</a:t>
              </a:r>
              <a:endParaRPr kumimoji="1" lang="es-ES_tradnl" altLang="es-PE">
                <a:latin typeface="Times New Roman" panose="02020603050405020304" pitchFamily="18" charset="0"/>
              </a:endParaRPr>
            </a:p>
          </p:txBody>
        </p:sp>
        <p:sp>
          <p:nvSpPr>
            <p:cNvPr id="34830" name="Rectangle 16">
              <a:extLst>
                <a:ext uri="{FF2B5EF4-FFF2-40B4-BE49-F238E27FC236}">
                  <a16:creationId xmlns:a16="http://schemas.microsoft.com/office/drawing/2014/main" id="{BBC019F9-66B9-4971-AEEB-5C9D999CEEF9}"/>
                </a:ext>
              </a:extLst>
            </p:cNvPr>
            <p:cNvSpPr>
              <a:spLocks noChangeArrowheads="1"/>
            </p:cNvSpPr>
            <p:nvPr/>
          </p:nvSpPr>
          <p:spPr bwMode="auto">
            <a:xfrm>
              <a:off x="4737" y="1595"/>
              <a:ext cx="625"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b="1">
                  <a:solidFill>
                    <a:srgbClr val="333399"/>
                  </a:solidFill>
                  <a:latin typeface="Arial" panose="020B0604020202020204" pitchFamily="34" charset="0"/>
                </a:rPr>
                <a:t>Termino</a:t>
              </a:r>
              <a:endParaRPr kumimoji="1" lang="es-ES_tradnl" altLang="es-PE">
                <a:latin typeface="Times New Roman" panose="02020603050405020304" pitchFamily="18" charset="0"/>
              </a:endParaRPr>
            </a:p>
          </p:txBody>
        </p:sp>
        <p:sp>
          <p:nvSpPr>
            <p:cNvPr id="34831" name="Rectangle 17">
              <a:extLst>
                <a:ext uri="{FF2B5EF4-FFF2-40B4-BE49-F238E27FC236}">
                  <a16:creationId xmlns:a16="http://schemas.microsoft.com/office/drawing/2014/main" id="{FBE97E71-D101-43BC-B688-C5983D077C3C}"/>
                </a:ext>
              </a:extLst>
            </p:cNvPr>
            <p:cNvSpPr>
              <a:spLocks noChangeArrowheads="1"/>
            </p:cNvSpPr>
            <p:nvPr/>
          </p:nvSpPr>
          <p:spPr bwMode="auto">
            <a:xfrm>
              <a:off x="783" y="1846"/>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E1</a:t>
              </a:r>
              <a:endParaRPr kumimoji="1" lang="es-ES_tradnl" altLang="es-PE">
                <a:latin typeface="Times New Roman" panose="02020603050405020304" pitchFamily="18" charset="0"/>
              </a:endParaRPr>
            </a:p>
          </p:txBody>
        </p:sp>
        <p:sp>
          <p:nvSpPr>
            <p:cNvPr id="34832" name="Rectangle 18">
              <a:extLst>
                <a:ext uri="{FF2B5EF4-FFF2-40B4-BE49-F238E27FC236}">
                  <a16:creationId xmlns:a16="http://schemas.microsoft.com/office/drawing/2014/main" id="{240B248D-7428-41A5-AF15-3E6E5197F97E}"/>
                </a:ext>
              </a:extLst>
            </p:cNvPr>
            <p:cNvSpPr>
              <a:spLocks noChangeArrowheads="1"/>
            </p:cNvSpPr>
            <p:nvPr/>
          </p:nvSpPr>
          <p:spPr bwMode="auto">
            <a:xfrm>
              <a:off x="1852" y="1846"/>
              <a:ext cx="34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Juan</a:t>
              </a:r>
              <a:endParaRPr kumimoji="1" lang="es-ES_tradnl" altLang="es-PE">
                <a:latin typeface="Times New Roman" panose="02020603050405020304" pitchFamily="18" charset="0"/>
              </a:endParaRPr>
            </a:p>
          </p:txBody>
        </p:sp>
        <p:sp>
          <p:nvSpPr>
            <p:cNvPr id="34833" name="Rectangle 19">
              <a:extLst>
                <a:ext uri="{FF2B5EF4-FFF2-40B4-BE49-F238E27FC236}">
                  <a16:creationId xmlns:a16="http://schemas.microsoft.com/office/drawing/2014/main" id="{5D54B7E1-95B8-48EB-8E04-86E95C0FFC51}"/>
                </a:ext>
              </a:extLst>
            </p:cNvPr>
            <p:cNvSpPr>
              <a:spLocks noChangeArrowheads="1"/>
            </p:cNvSpPr>
            <p:nvPr/>
          </p:nvSpPr>
          <p:spPr bwMode="auto">
            <a:xfrm>
              <a:off x="2963" y="1846"/>
              <a:ext cx="4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3,500</a:t>
              </a:r>
              <a:endParaRPr kumimoji="1" lang="es-ES_tradnl" altLang="es-PE">
                <a:latin typeface="Times New Roman" panose="02020603050405020304" pitchFamily="18" charset="0"/>
              </a:endParaRPr>
            </a:p>
          </p:txBody>
        </p:sp>
        <p:sp>
          <p:nvSpPr>
            <p:cNvPr id="34834" name="Rectangle 20">
              <a:extLst>
                <a:ext uri="{FF2B5EF4-FFF2-40B4-BE49-F238E27FC236}">
                  <a16:creationId xmlns:a16="http://schemas.microsoft.com/office/drawing/2014/main" id="{74BE2A90-1643-4C2C-B085-905E7F207AB4}"/>
                </a:ext>
              </a:extLst>
            </p:cNvPr>
            <p:cNvSpPr>
              <a:spLocks noChangeArrowheads="1"/>
            </p:cNvSpPr>
            <p:nvPr/>
          </p:nvSpPr>
          <p:spPr bwMode="auto">
            <a:xfrm>
              <a:off x="4064" y="1846"/>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P1</a:t>
              </a:r>
              <a:endParaRPr kumimoji="1" lang="es-ES_tradnl" altLang="es-PE">
                <a:latin typeface="Times New Roman" panose="02020603050405020304" pitchFamily="18" charset="0"/>
              </a:endParaRPr>
            </a:p>
          </p:txBody>
        </p:sp>
        <p:sp>
          <p:nvSpPr>
            <p:cNvPr id="34835" name="Rectangle 21">
              <a:extLst>
                <a:ext uri="{FF2B5EF4-FFF2-40B4-BE49-F238E27FC236}">
                  <a16:creationId xmlns:a16="http://schemas.microsoft.com/office/drawing/2014/main" id="{8D992FD1-B6CB-4D3F-AA60-FE3ECEE78619}"/>
                </a:ext>
              </a:extLst>
            </p:cNvPr>
            <p:cNvSpPr>
              <a:spLocks noChangeArrowheads="1"/>
            </p:cNvSpPr>
            <p:nvPr/>
          </p:nvSpPr>
          <p:spPr bwMode="auto">
            <a:xfrm>
              <a:off x="4872" y="1846"/>
              <a:ext cx="404" cy="56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31/10</a:t>
              </a:r>
            </a:p>
            <a:p>
              <a:pPr algn="ctr">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sp>
          <p:nvSpPr>
            <p:cNvPr id="34836" name="Rectangle 22">
              <a:extLst>
                <a:ext uri="{FF2B5EF4-FFF2-40B4-BE49-F238E27FC236}">
                  <a16:creationId xmlns:a16="http://schemas.microsoft.com/office/drawing/2014/main" id="{615E6BC1-BCF7-4312-A247-AC7D5E19C2B4}"/>
                </a:ext>
              </a:extLst>
            </p:cNvPr>
            <p:cNvSpPr>
              <a:spLocks noChangeArrowheads="1"/>
            </p:cNvSpPr>
            <p:nvPr/>
          </p:nvSpPr>
          <p:spPr bwMode="auto">
            <a:xfrm>
              <a:off x="783" y="2098"/>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E2</a:t>
              </a:r>
              <a:endParaRPr kumimoji="1" lang="es-ES_tradnl" altLang="es-PE">
                <a:latin typeface="Times New Roman" panose="02020603050405020304" pitchFamily="18" charset="0"/>
              </a:endParaRPr>
            </a:p>
          </p:txBody>
        </p:sp>
        <p:sp>
          <p:nvSpPr>
            <p:cNvPr id="34837" name="Rectangle 23">
              <a:extLst>
                <a:ext uri="{FF2B5EF4-FFF2-40B4-BE49-F238E27FC236}">
                  <a16:creationId xmlns:a16="http://schemas.microsoft.com/office/drawing/2014/main" id="{EDE8EF7A-BDD6-40AE-A1B6-3F8473CE101A}"/>
                </a:ext>
              </a:extLst>
            </p:cNvPr>
            <p:cNvSpPr>
              <a:spLocks noChangeArrowheads="1"/>
            </p:cNvSpPr>
            <p:nvPr/>
          </p:nvSpPr>
          <p:spPr bwMode="auto">
            <a:xfrm>
              <a:off x="1806" y="2098"/>
              <a:ext cx="42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Pedro</a:t>
              </a:r>
              <a:endParaRPr kumimoji="1" lang="es-ES_tradnl" altLang="es-PE">
                <a:latin typeface="Times New Roman" panose="02020603050405020304" pitchFamily="18" charset="0"/>
              </a:endParaRPr>
            </a:p>
          </p:txBody>
        </p:sp>
        <p:sp>
          <p:nvSpPr>
            <p:cNvPr id="34838" name="Rectangle 24">
              <a:extLst>
                <a:ext uri="{FF2B5EF4-FFF2-40B4-BE49-F238E27FC236}">
                  <a16:creationId xmlns:a16="http://schemas.microsoft.com/office/drawing/2014/main" id="{1E63AC3F-1A50-4229-8949-AEBF42C80D72}"/>
                </a:ext>
              </a:extLst>
            </p:cNvPr>
            <p:cNvSpPr>
              <a:spLocks noChangeArrowheads="1"/>
            </p:cNvSpPr>
            <p:nvPr/>
          </p:nvSpPr>
          <p:spPr bwMode="auto">
            <a:xfrm>
              <a:off x="2963" y="2098"/>
              <a:ext cx="4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3,000</a:t>
              </a:r>
              <a:endParaRPr kumimoji="1" lang="es-ES_tradnl" altLang="es-PE">
                <a:latin typeface="Times New Roman" panose="02020603050405020304" pitchFamily="18" charset="0"/>
              </a:endParaRPr>
            </a:p>
          </p:txBody>
        </p:sp>
        <p:sp>
          <p:nvSpPr>
            <p:cNvPr id="34839" name="Rectangle 25">
              <a:extLst>
                <a:ext uri="{FF2B5EF4-FFF2-40B4-BE49-F238E27FC236}">
                  <a16:creationId xmlns:a16="http://schemas.microsoft.com/office/drawing/2014/main" id="{2198CF27-DA73-48C5-B8A2-76C1F299DE06}"/>
                </a:ext>
              </a:extLst>
            </p:cNvPr>
            <p:cNvSpPr>
              <a:spLocks noChangeArrowheads="1"/>
            </p:cNvSpPr>
            <p:nvPr/>
          </p:nvSpPr>
          <p:spPr bwMode="auto">
            <a:xfrm>
              <a:off x="4064" y="2098"/>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P1</a:t>
              </a:r>
              <a:endParaRPr kumimoji="1" lang="es-ES_tradnl" altLang="es-PE">
                <a:latin typeface="Times New Roman" panose="02020603050405020304" pitchFamily="18" charset="0"/>
              </a:endParaRPr>
            </a:p>
          </p:txBody>
        </p:sp>
        <p:sp>
          <p:nvSpPr>
            <p:cNvPr id="34840" name="Rectangle 26">
              <a:extLst>
                <a:ext uri="{FF2B5EF4-FFF2-40B4-BE49-F238E27FC236}">
                  <a16:creationId xmlns:a16="http://schemas.microsoft.com/office/drawing/2014/main" id="{B2F2D6E6-1FC8-4043-B500-AAFF55DCA298}"/>
                </a:ext>
              </a:extLst>
            </p:cNvPr>
            <p:cNvSpPr>
              <a:spLocks noChangeArrowheads="1"/>
            </p:cNvSpPr>
            <p:nvPr/>
          </p:nvSpPr>
          <p:spPr bwMode="auto">
            <a:xfrm>
              <a:off x="4872" y="2098"/>
              <a:ext cx="404"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31/10</a:t>
              </a:r>
              <a:endParaRPr kumimoji="1" lang="es-ES_tradnl" altLang="es-PE">
                <a:latin typeface="Times New Roman" panose="02020603050405020304" pitchFamily="18" charset="0"/>
              </a:endParaRPr>
            </a:p>
          </p:txBody>
        </p:sp>
        <p:sp>
          <p:nvSpPr>
            <p:cNvPr id="34841" name="Rectangle 27">
              <a:extLst>
                <a:ext uri="{FF2B5EF4-FFF2-40B4-BE49-F238E27FC236}">
                  <a16:creationId xmlns:a16="http://schemas.microsoft.com/office/drawing/2014/main" id="{F1FA0F6C-871B-451F-95DD-E0416A6AA388}"/>
                </a:ext>
              </a:extLst>
            </p:cNvPr>
            <p:cNvSpPr>
              <a:spLocks noChangeArrowheads="1"/>
            </p:cNvSpPr>
            <p:nvPr/>
          </p:nvSpPr>
          <p:spPr bwMode="auto">
            <a:xfrm>
              <a:off x="783" y="2349"/>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E3</a:t>
              </a:r>
              <a:endParaRPr kumimoji="1" lang="es-ES_tradnl" altLang="es-PE">
                <a:latin typeface="Times New Roman" panose="02020603050405020304" pitchFamily="18" charset="0"/>
              </a:endParaRPr>
            </a:p>
          </p:txBody>
        </p:sp>
        <p:sp>
          <p:nvSpPr>
            <p:cNvPr id="34842" name="Rectangle 28">
              <a:extLst>
                <a:ext uri="{FF2B5EF4-FFF2-40B4-BE49-F238E27FC236}">
                  <a16:creationId xmlns:a16="http://schemas.microsoft.com/office/drawing/2014/main" id="{85C04E0C-052E-4DE5-960C-9A15427F1608}"/>
                </a:ext>
              </a:extLst>
            </p:cNvPr>
            <p:cNvSpPr>
              <a:spLocks noChangeArrowheads="1"/>
            </p:cNvSpPr>
            <p:nvPr/>
          </p:nvSpPr>
          <p:spPr bwMode="auto">
            <a:xfrm>
              <a:off x="1815" y="2349"/>
              <a:ext cx="40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María</a:t>
              </a:r>
              <a:endParaRPr kumimoji="1" lang="es-ES_tradnl" altLang="es-PE">
                <a:latin typeface="Times New Roman" panose="02020603050405020304" pitchFamily="18" charset="0"/>
              </a:endParaRPr>
            </a:p>
          </p:txBody>
        </p:sp>
        <p:sp>
          <p:nvSpPr>
            <p:cNvPr id="34843" name="Rectangle 29">
              <a:extLst>
                <a:ext uri="{FF2B5EF4-FFF2-40B4-BE49-F238E27FC236}">
                  <a16:creationId xmlns:a16="http://schemas.microsoft.com/office/drawing/2014/main" id="{B3E99A84-2718-4CF9-8ABC-BC07A42CEE20}"/>
                </a:ext>
              </a:extLst>
            </p:cNvPr>
            <p:cNvSpPr>
              <a:spLocks noChangeArrowheads="1"/>
            </p:cNvSpPr>
            <p:nvPr/>
          </p:nvSpPr>
          <p:spPr bwMode="auto">
            <a:xfrm>
              <a:off x="2963" y="2349"/>
              <a:ext cx="4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3,800</a:t>
              </a:r>
              <a:endParaRPr kumimoji="1" lang="es-ES_tradnl" altLang="es-PE">
                <a:latin typeface="Times New Roman" panose="02020603050405020304" pitchFamily="18" charset="0"/>
              </a:endParaRPr>
            </a:p>
          </p:txBody>
        </p:sp>
        <p:sp>
          <p:nvSpPr>
            <p:cNvPr id="34844" name="Rectangle 30">
              <a:extLst>
                <a:ext uri="{FF2B5EF4-FFF2-40B4-BE49-F238E27FC236}">
                  <a16:creationId xmlns:a16="http://schemas.microsoft.com/office/drawing/2014/main" id="{C5B91B71-9646-4F98-A031-CEA141EF0463}"/>
                </a:ext>
              </a:extLst>
            </p:cNvPr>
            <p:cNvSpPr>
              <a:spLocks noChangeArrowheads="1"/>
            </p:cNvSpPr>
            <p:nvPr/>
          </p:nvSpPr>
          <p:spPr bwMode="auto">
            <a:xfrm>
              <a:off x="4064" y="2349"/>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P2</a:t>
              </a:r>
              <a:endParaRPr kumimoji="1" lang="es-ES_tradnl" altLang="es-PE">
                <a:latin typeface="Times New Roman" panose="02020603050405020304" pitchFamily="18" charset="0"/>
              </a:endParaRPr>
            </a:p>
          </p:txBody>
        </p:sp>
        <p:sp>
          <p:nvSpPr>
            <p:cNvPr id="34845" name="Rectangle 31">
              <a:extLst>
                <a:ext uri="{FF2B5EF4-FFF2-40B4-BE49-F238E27FC236}">
                  <a16:creationId xmlns:a16="http://schemas.microsoft.com/office/drawing/2014/main" id="{F3612CA6-DF00-49BF-843F-02B7FA0E34CD}"/>
                </a:ext>
              </a:extLst>
            </p:cNvPr>
            <p:cNvSpPr>
              <a:spLocks noChangeArrowheads="1"/>
            </p:cNvSpPr>
            <p:nvPr/>
          </p:nvSpPr>
          <p:spPr bwMode="auto">
            <a:xfrm>
              <a:off x="4878" y="2349"/>
              <a:ext cx="392"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15/11</a:t>
              </a:r>
              <a:endParaRPr kumimoji="1" lang="es-ES_tradnl" altLang="es-PE">
                <a:latin typeface="Times New Roman" panose="02020603050405020304" pitchFamily="18" charset="0"/>
              </a:endParaRPr>
            </a:p>
          </p:txBody>
        </p:sp>
        <p:sp>
          <p:nvSpPr>
            <p:cNvPr id="34846" name="Rectangle 32">
              <a:extLst>
                <a:ext uri="{FF2B5EF4-FFF2-40B4-BE49-F238E27FC236}">
                  <a16:creationId xmlns:a16="http://schemas.microsoft.com/office/drawing/2014/main" id="{D49216E7-DE5E-487D-88A2-B5807429C687}"/>
                </a:ext>
              </a:extLst>
            </p:cNvPr>
            <p:cNvSpPr>
              <a:spLocks noChangeArrowheads="1"/>
            </p:cNvSpPr>
            <p:nvPr/>
          </p:nvSpPr>
          <p:spPr bwMode="auto">
            <a:xfrm>
              <a:off x="783" y="2601"/>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E4</a:t>
              </a:r>
              <a:endParaRPr kumimoji="1" lang="es-ES_tradnl" altLang="es-PE">
                <a:latin typeface="Times New Roman" panose="02020603050405020304" pitchFamily="18" charset="0"/>
              </a:endParaRPr>
            </a:p>
          </p:txBody>
        </p:sp>
        <p:sp>
          <p:nvSpPr>
            <p:cNvPr id="34847" name="Rectangle 33">
              <a:extLst>
                <a:ext uri="{FF2B5EF4-FFF2-40B4-BE49-F238E27FC236}">
                  <a16:creationId xmlns:a16="http://schemas.microsoft.com/office/drawing/2014/main" id="{45ECACFF-CAEB-4C30-8273-C3254C737772}"/>
                </a:ext>
              </a:extLst>
            </p:cNvPr>
            <p:cNvSpPr>
              <a:spLocks noChangeArrowheads="1"/>
            </p:cNvSpPr>
            <p:nvPr/>
          </p:nvSpPr>
          <p:spPr bwMode="auto">
            <a:xfrm>
              <a:off x="1766" y="2601"/>
              <a:ext cx="50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Andrés</a:t>
              </a:r>
              <a:endParaRPr kumimoji="1" lang="es-ES_tradnl" altLang="es-PE">
                <a:latin typeface="Times New Roman" panose="02020603050405020304" pitchFamily="18" charset="0"/>
              </a:endParaRPr>
            </a:p>
          </p:txBody>
        </p:sp>
        <p:sp>
          <p:nvSpPr>
            <p:cNvPr id="34848" name="Rectangle 34">
              <a:extLst>
                <a:ext uri="{FF2B5EF4-FFF2-40B4-BE49-F238E27FC236}">
                  <a16:creationId xmlns:a16="http://schemas.microsoft.com/office/drawing/2014/main" id="{2AD3337A-D65D-41DC-A443-0CC777D13471}"/>
                </a:ext>
              </a:extLst>
            </p:cNvPr>
            <p:cNvSpPr>
              <a:spLocks noChangeArrowheads="1"/>
            </p:cNvSpPr>
            <p:nvPr/>
          </p:nvSpPr>
          <p:spPr bwMode="auto">
            <a:xfrm>
              <a:off x="2963" y="2601"/>
              <a:ext cx="4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3,000</a:t>
              </a:r>
              <a:endParaRPr kumimoji="1" lang="es-ES_tradnl" altLang="es-PE">
                <a:latin typeface="Times New Roman" panose="02020603050405020304" pitchFamily="18" charset="0"/>
              </a:endParaRPr>
            </a:p>
          </p:txBody>
        </p:sp>
        <p:sp>
          <p:nvSpPr>
            <p:cNvPr id="34849" name="Rectangle 35">
              <a:extLst>
                <a:ext uri="{FF2B5EF4-FFF2-40B4-BE49-F238E27FC236}">
                  <a16:creationId xmlns:a16="http://schemas.microsoft.com/office/drawing/2014/main" id="{04F3C760-883E-44AA-AF4A-F493465E544C}"/>
                </a:ext>
              </a:extLst>
            </p:cNvPr>
            <p:cNvSpPr>
              <a:spLocks noChangeArrowheads="1"/>
            </p:cNvSpPr>
            <p:nvPr/>
          </p:nvSpPr>
          <p:spPr bwMode="auto">
            <a:xfrm>
              <a:off x="4064" y="2601"/>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P2</a:t>
              </a:r>
              <a:endParaRPr kumimoji="1" lang="es-ES_tradnl" altLang="es-PE">
                <a:latin typeface="Times New Roman" panose="02020603050405020304" pitchFamily="18" charset="0"/>
              </a:endParaRPr>
            </a:p>
          </p:txBody>
        </p:sp>
        <p:sp>
          <p:nvSpPr>
            <p:cNvPr id="34850" name="Rectangle 36">
              <a:extLst>
                <a:ext uri="{FF2B5EF4-FFF2-40B4-BE49-F238E27FC236}">
                  <a16:creationId xmlns:a16="http://schemas.microsoft.com/office/drawing/2014/main" id="{A0F5AEBB-19CE-4A88-8B72-0A89BFB88C11}"/>
                </a:ext>
              </a:extLst>
            </p:cNvPr>
            <p:cNvSpPr>
              <a:spLocks noChangeArrowheads="1"/>
            </p:cNvSpPr>
            <p:nvPr/>
          </p:nvSpPr>
          <p:spPr bwMode="auto">
            <a:xfrm>
              <a:off x="4878" y="2601"/>
              <a:ext cx="392"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15/11</a:t>
              </a:r>
              <a:endParaRPr kumimoji="1" lang="es-ES_tradnl" altLang="es-PE">
                <a:latin typeface="Times New Roman" panose="02020603050405020304" pitchFamily="18" charset="0"/>
              </a:endParaRPr>
            </a:p>
          </p:txBody>
        </p:sp>
        <p:sp>
          <p:nvSpPr>
            <p:cNvPr id="34851" name="Rectangle 37">
              <a:extLst>
                <a:ext uri="{FF2B5EF4-FFF2-40B4-BE49-F238E27FC236}">
                  <a16:creationId xmlns:a16="http://schemas.microsoft.com/office/drawing/2014/main" id="{05352AED-65B3-4528-8827-B244068AE611}"/>
                </a:ext>
              </a:extLst>
            </p:cNvPr>
            <p:cNvSpPr>
              <a:spLocks noChangeArrowheads="1"/>
            </p:cNvSpPr>
            <p:nvPr/>
          </p:nvSpPr>
          <p:spPr bwMode="auto">
            <a:xfrm>
              <a:off x="783" y="2852"/>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E5</a:t>
              </a:r>
              <a:endParaRPr kumimoji="1" lang="es-ES_tradnl" altLang="es-PE">
                <a:latin typeface="Times New Roman" panose="02020603050405020304" pitchFamily="18" charset="0"/>
              </a:endParaRPr>
            </a:p>
          </p:txBody>
        </p:sp>
        <p:sp>
          <p:nvSpPr>
            <p:cNvPr id="34852" name="Rectangle 38">
              <a:extLst>
                <a:ext uri="{FF2B5EF4-FFF2-40B4-BE49-F238E27FC236}">
                  <a16:creationId xmlns:a16="http://schemas.microsoft.com/office/drawing/2014/main" id="{697F0D59-3590-4A47-97AB-05149AD923E3}"/>
                </a:ext>
              </a:extLst>
            </p:cNvPr>
            <p:cNvSpPr>
              <a:spLocks noChangeArrowheads="1"/>
            </p:cNvSpPr>
            <p:nvPr/>
          </p:nvSpPr>
          <p:spPr bwMode="auto">
            <a:xfrm>
              <a:off x="1877" y="2852"/>
              <a:ext cx="28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Ana</a:t>
              </a:r>
              <a:endParaRPr kumimoji="1" lang="es-ES_tradnl" altLang="es-PE">
                <a:latin typeface="Times New Roman" panose="02020603050405020304" pitchFamily="18" charset="0"/>
              </a:endParaRPr>
            </a:p>
          </p:txBody>
        </p:sp>
        <p:sp>
          <p:nvSpPr>
            <p:cNvPr id="34853" name="Rectangle 39">
              <a:extLst>
                <a:ext uri="{FF2B5EF4-FFF2-40B4-BE49-F238E27FC236}">
                  <a16:creationId xmlns:a16="http://schemas.microsoft.com/office/drawing/2014/main" id="{521D2373-6348-43CE-A5CD-DE0ED9A4269A}"/>
                </a:ext>
              </a:extLst>
            </p:cNvPr>
            <p:cNvSpPr>
              <a:spLocks noChangeArrowheads="1"/>
            </p:cNvSpPr>
            <p:nvPr/>
          </p:nvSpPr>
          <p:spPr bwMode="auto">
            <a:xfrm>
              <a:off x="2963" y="2852"/>
              <a:ext cx="400"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2,800</a:t>
              </a:r>
              <a:endParaRPr kumimoji="1" lang="es-ES_tradnl" altLang="es-PE">
                <a:latin typeface="Times New Roman" panose="02020603050405020304" pitchFamily="18" charset="0"/>
              </a:endParaRPr>
            </a:p>
          </p:txBody>
        </p:sp>
        <p:sp>
          <p:nvSpPr>
            <p:cNvPr id="34854" name="Rectangle 40">
              <a:extLst>
                <a:ext uri="{FF2B5EF4-FFF2-40B4-BE49-F238E27FC236}">
                  <a16:creationId xmlns:a16="http://schemas.microsoft.com/office/drawing/2014/main" id="{A5B3CF03-80EC-4EAC-A6F3-C7C51C0FAFF8}"/>
                </a:ext>
              </a:extLst>
            </p:cNvPr>
            <p:cNvSpPr>
              <a:spLocks noChangeArrowheads="1"/>
            </p:cNvSpPr>
            <p:nvPr/>
          </p:nvSpPr>
          <p:spPr bwMode="auto">
            <a:xfrm>
              <a:off x="4064" y="2852"/>
              <a:ext cx="1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P1</a:t>
              </a:r>
              <a:endParaRPr kumimoji="1" lang="es-ES_tradnl" altLang="es-PE">
                <a:latin typeface="Times New Roman" panose="02020603050405020304" pitchFamily="18" charset="0"/>
              </a:endParaRPr>
            </a:p>
          </p:txBody>
        </p:sp>
        <p:sp>
          <p:nvSpPr>
            <p:cNvPr id="34855" name="Rectangle 41">
              <a:extLst>
                <a:ext uri="{FF2B5EF4-FFF2-40B4-BE49-F238E27FC236}">
                  <a16:creationId xmlns:a16="http://schemas.microsoft.com/office/drawing/2014/main" id="{EF35B2FD-D8D4-4206-84C4-5B8B54D22CDE}"/>
                </a:ext>
              </a:extLst>
            </p:cNvPr>
            <p:cNvSpPr>
              <a:spLocks noChangeArrowheads="1"/>
            </p:cNvSpPr>
            <p:nvPr/>
          </p:nvSpPr>
          <p:spPr bwMode="auto">
            <a:xfrm>
              <a:off x="4872" y="2852"/>
              <a:ext cx="404" cy="1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31/10</a:t>
              </a:r>
              <a:endParaRPr kumimoji="1" lang="es-ES_tradnl" altLang="es-PE">
                <a:latin typeface="Times New Roman" panose="02020603050405020304" pitchFamily="18" charset="0"/>
              </a:endParaRPr>
            </a:p>
          </p:txBody>
        </p:sp>
        <p:sp>
          <p:nvSpPr>
            <p:cNvPr id="34856" name="Rectangle 42">
              <a:extLst>
                <a:ext uri="{FF2B5EF4-FFF2-40B4-BE49-F238E27FC236}">
                  <a16:creationId xmlns:a16="http://schemas.microsoft.com/office/drawing/2014/main" id="{4761067C-39A7-4084-B15B-64572C76D4FE}"/>
                </a:ext>
              </a:extLst>
            </p:cNvPr>
            <p:cNvSpPr>
              <a:spLocks noChangeArrowheads="1"/>
            </p:cNvSpPr>
            <p:nvPr/>
          </p:nvSpPr>
          <p:spPr bwMode="auto">
            <a:xfrm>
              <a:off x="253" y="1821"/>
              <a:ext cx="5267" cy="13"/>
            </a:xfrm>
            <a:prstGeom prst="rect">
              <a:avLst/>
            </a:prstGeom>
            <a:solidFill>
              <a:srgbClr val="FFFFCC"/>
            </a:solidFill>
            <a:ln w="9525">
              <a:solidFill>
                <a:schemeClr val="accent2"/>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34857" name="Rectangle 43">
              <a:extLst>
                <a:ext uri="{FF2B5EF4-FFF2-40B4-BE49-F238E27FC236}">
                  <a16:creationId xmlns:a16="http://schemas.microsoft.com/office/drawing/2014/main" id="{B110AF10-7F75-438F-9F1F-0D5DEE6B4D3C}"/>
                </a:ext>
              </a:extLst>
            </p:cNvPr>
            <p:cNvSpPr>
              <a:spLocks noChangeArrowheads="1"/>
            </p:cNvSpPr>
            <p:nvPr/>
          </p:nvSpPr>
          <p:spPr bwMode="auto">
            <a:xfrm>
              <a:off x="5520" y="1356"/>
              <a:ext cx="13" cy="172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grpSp>
      <p:sp>
        <p:nvSpPr>
          <p:cNvPr id="44" name="Flecha: curvada hacia arriba 43">
            <a:extLst>
              <a:ext uri="{FF2B5EF4-FFF2-40B4-BE49-F238E27FC236}">
                <a16:creationId xmlns:a16="http://schemas.microsoft.com/office/drawing/2014/main" id="{A28E252E-BDC7-45E7-B462-0FABD4B316DB}"/>
              </a:ext>
            </a:extLst>
          </p:cNvPr>
          <p:cNvSpPr/>
          <p:nvPr/>
        </p:nvSpPr>
        <p:spPr>
          <a:xfrm>
            <a:off x="2979738" y="6059488"/>
            <a:ext cx="2127250" cy="387350"/>
          </a:xfrm>
          <a:prstGeom prst="curvedUp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PE">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descr="Rectangle: Click to edit Master text styles&#10;Second level&#10;Third level&#10;Fourth level&#10;Fifth level">
            <a:extLst>
              <a:ext uri="{FF2B5EF4-FFF2-40B4-BE49-F238E27FC236}">
                <a16:creationId xmlns:a16="http://schemas.microsoft.com/office/drawing/2014/main" id="{45ACEA55-B11F-45CA-B04F-389F04BEF283}"/>
              </a:ext>
            </a:extLst>
          </p:cNvPr>
          <p:cNvSpPr>
            <a:spLocks noGrp="1"/>
          </p:cNvSpPr>
          <p:nvPr>
            <p:ph type="body" idx="4294967295"/>
          </p:nvPr>
        </p:nvSpPr>
        <p:spPr>
          <a:xfrm>
            <a:off x="271463" y="1181100"/>
            <a:ext cx="8467725" cy="5046663"/>
          </a:xfrm>
        </p:spPr>
        <p:txBody>
          <a:bodyPr/>
          <a:lstStyle/>
          <a:p>
            <a:pPr algn="just" eaLnBrk="1" hangingPunct="1"/>
            <a:r>
              <a:rPr lang="es-PE" altLang="es-PE" sz="2400"/>
              <a:t>El modelo relacional de bases de datos es el más adecuado para soportar la información de aplicaciones transaccionales.</a:t>
            </a:r>
          </a:p>
          <a:p>
            <a:pPr algn="just" eaLnBrk="1" hangingPunct="1"/>
            <a:r>
              <a:rPr lang="es-PE" altLang="es-PE" sz="2400"/>
              <a:t>Una base de datos bien diseñada es aquella que soporta la mayor cantidad de reglas del negocio al que atiende, además de ser flexible y de contener toda la información que éste requiere.</a:t>
            </a:r>
          </a:p>
          <a:p>
            <a:pPr algn="just" eaLnBrk="1" hangingPunct="1"/>
            <a:r>
              <a:rPr lang="es-PE" altLang="es-PE" sz="2400"/>
              <a:t>La teoría de la normalización brinda los principios fundamentales para asegurar un buen diseño de bases de datos relacionales.</a:t>
            </a:r>
          </a:p>
          <a:p>
            <a:pPr algn="just" eaLnBrk="1" hangingPunct="1"/>
            <a:r>
              <a:rPr lang="es-PE" altLang="es-PE" sz="2400"/>
              <a:t>La teoría de la normalización se basa en el análisis de las dependencias funcionales entre los atributos que contendrá la base de datos</a:t>
            </a:r>
          </a:p>
          <a:p>
            <a:pPr algn="just" eaLnBrk="1" hangingPunct="1"/>
            <a:endParaRPr lang="es-PE" altLang="es-PE" sz="2400"/>
          </a:p>
        </p:txBody>
      </p:sp>
      <p:sp>
        <p:nvSpPr>
          <p:cNvPr id="35843" name="Rectangle 2">
            <a:extLst>
              <a:ext uri="{FF2B5EF4-FFF2-40B4-BE49-F238E27FC236}">
                <a16:creationId xmlns:a16="http://schemas.microsoft.com/office/drawing/2014/main" id="{345FD1BC-C61B-42BE-BF24-637EE08086B6}"/>
              </a:ext>
            </a:extLst>
          </p:cNvPr>
          <p:cNvSpPr txBox="1">
            <a:spLocks noChangeArrowheads="1"/>
          </p:cNvSpPr>
          <p:nvPr/>
        </p:nvSpPr>
        <p:spPr bwMode="auto">
          <a:xfrm>
            <a:off x="-184150" y="200025"/>
            <a:ext cx="38687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PE" altLang="es-PE" sz="3800" b="1">
                <a:solidFill>
                  <a:srgbClr val="FF0000"/>
                </a:solidFill>
                <a:cs typeface="Calibri" panose="020F0502020204030204" pitchFamily="34" charset="0"/>
              </a:rPr>
              <a:t>Resumen</a:t>
            </a:r>
            <a:endParaRPr lang="es-ES_tradnl" altLang="es-PE" sz="3800" b="1">
              <a:solidFill>
                <a:srgbClr val="FF0000"/>
              </a:solidFill>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DE1DAF3-223A-469F-99DE-61B4442BCA25}"/>
              </a:ext>
            </a:extLst>
          </p:cNvPr>
          <p:cNvSpPr>
            <a:spLocks noGrp="1"/>
          </p:cNvSpPr>
          <p:nvPr>
            <p:ph type="title" idx="4294967295"/>
          </p:nvPr>
        </p:nvSpPr>
        <p:spPr>
          <a:xfrm>
            <a:off x="685800" y="487363"/>
            <a:ext cx="7772400" cy="1143000"/>
          </a:xfrm>
        </p:spPr>
        <p:txBody>
          <a:bodyPr/>
          <a:lstStyle/>
          <a:p>
            <a:pPr algn="l"/>
            <a:r>
              <a:rPr lang="es-ES_tradnl" altLang="es-PE" sz="3600" b="1">
                <a:solidFill>
                  <a:srgbClr val="FF0000"/>
                </a:solidFill>
              </a:rPr>
              <a:t>Referencias</a:t>
            </a:r>
            <a:endParaRPr lang="es-ES_tradnl" altLang="es-PE" b="1">
              <a:solidFill>
                <a:srgbClr val="FF0000"/>
              </a:solidFill>
            </a:endParaRPr>
          </a:p>
        </p:txBody>
      </p:sp>
      <p:sp>
        <p:nvSpPr>
          <p:cNvPr id="36867" name="Rectangle 3">
            <a:extLst>
              <a:ext uri="{FF2B5EF4-FFF2-40B4-BE49-F238E27FC236}">
                <a16:creationId xmlns:a16="http://schemas.microsoft.com/office/drawing/2014/main" id="{07397E1B-771C-4E77-ACC5-F12F22EA26CF}"/>
              </a:ext>
            </a:extLst>
          </p:cNvPr>
          <p:cNvSpPr>
            <a:spLocks noGrp="1"/>
          </p:cNvSpPr>
          <p:nvPr>
            <p:ph idx="4294967295"/>
          </p:nvPr>
        </p:nvSpPr>
        <p:spPr>
          <a:xfrm>
            <a:off x="495300" y="1925638"/>
            <a:ext cx="8153400" cy="4006850"/>
          </a:xfrm>
        </p:spPr>
        <p:txBody>
          <a:bodyPr>
            <a:spAutoFit/>
          </a:bodyPr>
          <a:lstStyle/>
          <a:p>
            <a:r>
              <a:rPr lang="es-ES_tradnl" altLang="es-PE" sz="2400"/>
              <a:t>Fundamentos de Sistemas de Bases de Datos</a:t>
            </a:r>
          </a:p>
          <a:p>
            <a:pPr marL="400050" lvl="1" indent="0">
              <a:buFont typeface="Arial" panose="020B0604020202020204" pitchFamily="34" charset="0"/>
              <a:buNone/>
            </a:pPr>
            <a:r>
              <a:rPr lang="es-ES_tradnl" altLang="es-PE" sz="2000"/>
              <a:t>Elmasri, Navathe. Capítulo 14</a:t>
            </a:r>
          </a:p>
          <a:p>
            <a:r>
              <a:rPr lang="es-ES_tradnl" altLang="es-PE" sz="2400"/>
              <a:t>Procesamiento de Bases de Datos</a:t>
            </a:r>
          </a:p>
          <a:p>
            <a:pPr marL="400050" lvl="1" indent="0">
              <a:buFont typeface="Arial" panose="020B0604020202020204" pitchFamily="34" charset="0"/>
              <a:buNone/>
            </a:pPr>
            <a:r>
              <a:rPr lang="es-ES_tradnl" altLang="es-PE" sz="2000"/>
              <a:t>Kroenke. Capítulo 5</a:t>
            </a:r>
          </a:p>
          <a:p>
            <a:r>
              <a:rPr lang="es-ES_tradnl" altLang="es-PE" sz="2400"/>
              <a:t>Fundamentos de Bases de Datos</a:t>
            </a:r>
          </a:p>
          <a:p>
            <a:pPr marL="400050" lvl="1" indent="0">
              <a:buFont typeface="Arial" panose="020B0604020202020204" pitchFamily="34" charset="0"/>
              <a:buNone/>
            </a:pPr>
            <a:r>
              <a:rPr lang="es-ES_tradnl" altLang="es-PE" sz="2000"/>
              <a:t>Silverschatz, Korth, Sudarshan. Capítulo 7</a:t>
            </a:r>
          </a:p>
          <a:p>
            <a:r>
              <a:rPr lang="es-ES_tradnl" altLang="es-PE" sz="2400"/>
              <a:t>Sistemas de Bases de Datos</a:t>
            </a:r>
          </a:p>
          <a:p>
            <a:pPr marL="400050" lvl="1" indent="0">
              <a:buFont typeface="Arial" panose="020B0604020202020204" pitchFamily="34" charset="0"/>
              <a:buNone/>
            </a:pPr>
            <a:r>
              <a:rPr lang="es-ES_tradnl" altLang="es-PE" sz="2000"/>
              <a:t>C. J. Date. Capítulo 10</a:t>
            </a:r>
          </a:p>
          <a:p>
            <a:pPr marL="400050" lvl="1" indent="0">
              <a:buFont typeface="Arial" panose="020B0604020202020204" pitchFamily="34" charset="0"/>
              <a:buNone/>
            </a:pPr>
            <a:endParaRPr lang="es-ES_tradnl" altLang="es-PE" sz="2000"/>
          </a:p>
          <a:p>
            <a:pPr marL="400050" lvl="1" indent="0">
              <a:buFont typeface="Arial" panose="020B0604020202020204" pitchFamily="34" charset="0"/>
              <a:buNone/>
            </a:pPr>
            <a:endParaRPr lang="es-ES_tradnl" altLang="es-PE"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uadroTexto 1">
            <a:extLst>
              <a:ext uri="{FF2B5EF4-FFF2-40B4-BE49-F238E27FC236}">
                <a16:creationId xmlns:a16="http://schemas.microsoft.com/office/drawing/2014/main" id="{0D2545A2-00BF-48AB-9557-C1E36C4FB2C5}"/>
              </a:ext>
            </a:extLst>
          </p:cNvPr>
          <p:cNvSpPr txBox="1">
            <a:spLocks noChangeArrowheads="1"/>
          </p:cNvSpPr>
          <p:nvPr/>
        </p:nvSpPr>
        <p:spPr bwMode="auto">
          <a:xfrm>
            <a:off x="1889125" y="209550"/>
            <a:ext cx="54403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MX" altLang="es-419" sz="4400">
                <a:latin typeface="Bodoni MT Black" panose="02070A03080606020203" pitchFamily="18" charset="0"/>
              </a:rPr>
              <a:t>Introducción</a:t>
            </a:r>
            <a:endParaRPr lang="es-419" altLang="es-419" sz="4400">
              <a:latin typeface="Bodoni MT Black" panose="02070A03080606020203" pitchFamily="18" charset="0"/>
            </a:endParaRPr>
          </a:p>
        </p:txBody>
      </p:sp>
      <p:sp>
        <p:nvSpPr>
          <p:cNvPr id="10243" name="Rectangle 3" descr="Rectangle: Click to edit Master text styles&#10;Second level&#10;Third level&#10;Fourth level&#10;Fifth level">
            <a:extLst>
              <a:ext uri="{FF2B5EF4-FFF2-40B4-BE49-F238E27FC236}">
                <a16:creationId xmlns:a16="http://schemas.microsoft.com/office/drawing/2014/main" id="{62A9DC19-3347-47EE-952D-048B32FC8552}"/>
              </a:ext>
            </a:extLst>
          </p:cNvPr>
          <p:cNvSpPr txBox="1">
            <a:spLocks/>
          </p:cNvSpPr>
          <p:nvPr/>
        </p:nvSpPr>
        <p:spPr bwMode="auto">
          <a:xfrm>
            <a:off x="474663" y="1181100"/>
            <a:ext cx="5611812"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just" eaLnBrk="1" hangingPunct="1"/>
            <a:r>
              <a:rPr lang="es-PE" altLang="es-PE" sz="2000"/>
              <a:t>El modelo relacional de bases de datos es el más adecuado para las aplicaciones transaccionales, que cubren la mayor parte de las necesidades de información de las empresas.</a:t>
            </a:r>
          </a:p>
          <a:p>
            <a:pPr algn="just" eaLnBrk="1" hangingPunct="1"/>
            <a:r>
              <a:rPr lang="es-PE" altLang="es-PE" sz="2000"/>
              <a:t>Una base de datos bien diseñada es aquella que soporta la mayor cantidad de reglas del negocio al que atiende, además de ser flexible y de contener toda la información que éste requiere.</a:t>
            </a:r>
          </a:p>
          <a:p>
            <a:pPr algn="just" eaLnBrk="1" hangingPunct="1"/>
            <a:r>
              <a:rPr lang="es-PE" altLang="es-PE" sz="2000"/>
              <a:t>La teoría de la normalización brinda los principios fundamentales para asegurar un buen diseño de bases de datos relacionales.</a:t>
            </a:r>
          </a:p>
          <a:p>
            <a:pPr algn="just" eaLnBrk="1" hangingPunct="1"/>
            <a:r>
              <a:rPr lang="es-PE" altLang="es-PE" sz="2000"/>
              <a:t>La teoría de la normalización se basa en el análisis de las </a:t>
            </a:r>
            <a:r>
              <a:rPr lang="es-PE" altLang="es-PE" sz="2000" b="1" i="1"/>
              <a:t>dependencias funcionales </a:t>
            </a:r>
            <a:r>
              <a:rPr lang="es-PE" altLang="es-PE" sz="2000"/>
              <a:t>entre los atributos que contendrá la base de datos</a:t>
            </a:r>
          </a:p>
          <a:p>
            <a:pPr algn="just" eaLnBrk="1" hangingPunct="1"/>
            <a:endParaRPr lang="es-PE" altLang="es-PE" sz="2000"/>
          </a:p>
        </p:txBody>
      </p:sp>
      <p:pic>
        <p:nvPicPr>
          <p:cNvPr id="10244" name="Picture 4" descr="duda con modelo de base de datos relacional - Stack Overflow en español">
            <a:extLst>
              <a:ext uri="{FF2B5EF4-FFF2-40B4-BE49-F238E27FC236}">
                <a16:creationId xmlns:a16="http://schemas.microsoft.com/office/drawing/2014/main" id="{481FE765-E9AE-4558-84AD-3720FC130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8" y="1835150"/>
            <a:ext cx="2579687"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2784878-983E-4CE0-99E1-4088E625F491}"/>
              </a:ext>
            </a:extLst>
          </p:cNvPr>
          <p:cNvSpPr txBox="1">
            <a:spLocks noChangeArrowheads="1"/>
          </p:cNvSpPr>
          <p:nvPr/>
        </p:nvSpPr>
        <p:spPr bwMode="auto">
          <a:xfrm>
            <a:off x="468313" y="333375"/>
            <a:ext cx="80010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ES_tradnl" altLang="es-PE" sz="4400">
                <a:latin typeface="Bodoni MT Black" panose="02070A03080606020203" pitchFamily="18" charset="0"/>
              </a:rPr>
              <a:t>Definiciones</a:t>
            </a:r>
          </a:p>
        </p:txBody>
      </p:sp>
      <p:sp>
        <p:nvSpPr>
          <p:cNvPr id="3" name="CuadroTexto 2">
            <a:extLst>
              <a:ext uri="{FF2B5EF4-FFF2-40B4-BE49-F238E27FC236}">
                <a16:creationId xmlns:a16="http://schemas.microsoft.com/office/drawing/2014/main" id="{AE2A2344-9E53-4AE4-8057-E117EF0CE1A2}"/>
              </a:ext>
            </a:extLst>
          </p:cNvPr>
          <p:cNvSpPr txBox="1"/>
          <p:nvPr/>
        </p:nvSpPr>
        <p:spPr>
          <a:xfrm>
            <a:off x="239713" y="1406525"/>
            <a:ext cx="8539162" cy="4154488"/>
          </a:xfrm>
          <a:prstGeom prst="rect">
            <a:avLst/>
          </a:prstGeom>
          <a:noFill/>
        </p:spPr>
        <p:txBody>
          <a:bodyPr>
            <a:spAutoFit/>
          </a:bodyPr>
          <a:lstStyle/>
          <a:p>
            <a:pPr eaLnBrk="1" hangingPunct="1">
              <a:defRPr/>
            </a:pPr>
            <a:r>
              <a:rPr lang="es-MX" sz="2400" b="1" i="1" dirty="0"/>
              <a:t>RELACIÓN:</a:t>
            </a:r>
          </a:p>
          <a:p>
            <a:pPr eaLnBrk="1" hangingPunct="1">
              <a:defRPr/>
            </a:pPr>
            <a:endParaRPr lang="es-MX" sz="2400" dirty="0"/>
          </a:p>
          <a:p>
            <a:pPr marL="342900" indent="-342900" eaLnBrk="1" hangingPunct="1">
              <a:buFont typeface="Arial" panose="020B0604020202020204" pitchFamily="34" charset="0"/>
              <a:buChar char="•"/>
              <a:defRPr/>
            </a:pPr>
            <a:r>
              <a:rPr lang="es-MX" sz="2400" dirty="0"/>
              <a:t>Para los fines de este capítulo, consideraremos al término “</a:t>
            </a:r>
            <a:r>
              <a:rPr lang="es-MX" sz="2400" b="1" dirty="0"/>
              <a:t>RELACIÓN</a:t>
            </a:r>
            <a:r>
              <a:rPr lang="es-MX" sz="2400" dirty="0"/>
              <a:t>” como sinónimo de “TABLA”.</a:t>
            </a:r>
          </a:p>
          <a:p>
            <a:pPr marL="342900" indent="-342900" eaLnBrk="1" hangingPunct="1">
              <a:buFont typeface="Arial" panose="020B0604020202020204" pitchFamily="34" charset="0"/>
              <a:buChar char="•"/>
              <a:defRPr/>
            </a:pPr>
            <a:r>
              <a:rPr lang="es-MX" sz="2400" dirty="0"/>
              <a:t>De la misma manera, el término “</a:t>
            </a:r>
            <a:r>
              <a:rPr lang="es-MX" sz="2400" b="1" dirty="0"/>
              <a:t>tupla</a:t>
            </a:r>
            <a:r>
              <a:rPr lang="es-MX" sz="2400" dirty="0"/>
              <a:t>” será considerado como equivalente a una “fila” de una tabla.</a:t>
            </a:r>
          </a:p>
          <a:p>
            <a:pPr marL="342900" indent="-342900" eaLnBrk="1" hangingPunct="1">
              <a:buFont typeface="Arial" panose="020B0604020202020204" pitchFamily="34" charset="0"/>
              <a:buChar char="•"/>
              <a:defRPr/>
            </a:pPr>
            <a:endParaRPr lang="es-MX" sz="2400" dirty="0"/>
          </a:p>
          <a:p>
            <a:pPr algn="ctr" eaLnBrk="1" hangingPunct="1">
              <a:defRPr/>
            </a:pPr>
            <a:r>
              <a:rPr lang="es-MX" sz="2400" dirty="0"/>
              <a:t>Posteriormente en el curso conoceremos más del modelo relacional y precisaremos, entonces, las diferencias entre estos términos.</a:t>
            </a:r>
          </a:p>
          <a:p>
            <a:pPr marL="342900" indent="-342900" eaLnBrk="1" hangingPunct="1">
              <a:buFont typeface="Arial" panose="020B0604020202020204" pitchFamily="34" charset="0"/>
              <a:buChar char="•"/>
              <a:defRPr/>
            </a:pPr>
            <a:endParaRPr lang="es-PE"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a:extLst>
              <a:ext uri="{FF2B5EF4-FFF2-40B4-BE49-F238E27FC236}">
                <a16:creationId xmlns:a16="http://schemas.microsoft.com/office/drawing/2014/main" id="{03E641F2-F2BE-4A17-A7C6-63FCA11B2760}"/>
              </a:ext>
            </a:extLst>
          </p:cNvPr>
          <p:cNvSpPr>
            <a:spLocks noGrp="1" noChangeArrowheads="1"/>
          </p:cNvSpPr>
          <p:nvPr>
            <p:ph type="body" idx="4294967295"/>
          </p:nvPr>
        </p:nvSpPr>
        <p:spPr>
          <a:xfrm>
            <a:off x="454025" y="1430338"/>
            <a:ext cx="8101013" cy="4938712"/>
          </a:xfrm>
        </p:spPr>
        <p:txBody>
          <a:bodyPr/>
          <a:lstStyle/>
          <a:p>
            <a:pPr marL="0" indent="0" algn="just">
              <a:lnSpc>
                <a:spcPct val="90000"/>
              </a:lnSpc>
              <a:buFont typeface="Arial" panose="020B0604020202020204" pitchFamily="34" charset="0"/>
              <a:buNone/>
              <a:defRPr/>
            </a:pPr>
            <a:r>
              <a:rPr lang="es-ES_tradnl" altLang="es-PE" sz="2800" b="1" dirty="0"/>
              <a:t>CLAVE PRIMARIA (PK)</a:t>
            </a:r>
            <a:r>
              <a:rPr lang="es-ES_tradnl" altLang="es-PE" sz="2800" dirty="0"/>
              <a:t>:</a:t>
            </a:r>
          </a:p>
          <a:p>
            <a:pPr algn="just" eaLnBrk="1" hangingPunct="1">
              <a:buSzPct val="70000"/>
              <a:defRPr/>
            </a:pPr>
            <a:r>
              <a:rPr lang="es-ES_tradnl" altLang="es-PE" sz="2200" dirty="0"/>
              <a:t>Es un atributo o conjunto de atributos que  representan de forma única a cada tupla de una relación (o fila de una tabla). Es decir, nunca se repiten en dos o más tuplas de la misma relación (en dos o más filas de la tabla).</a:t>
            </a:r>
          </a:p>
          <a:p>
            <a:pPr algn="just" eaLnBrk="1" hangingPunct="1">
              <a:buSzPct val="70000"/>
              <a:defRPr/>
            </a:pPr>
            <a:r>
              <a:rPr lang="es-ES_tradnl" altLang="es-PE" sz="2200" dirty="0"/>
              <a:t>Cuando en una relación hay más de un atributo o conjunto de atributos que pueden cumplir esta función, se les denomina “claves candidatas”, y se debe designar una de ellas como la </a:t>
            </a:r>
            <a:r>
              <a:rPr lang="es-ES_tradnl" altLang="es-PE" sz="2200" b="1" dirty="0">
                <a:solidFill>
                  <a:srgbClr val="FF0000"/>
                </a:solidFill>
              </a:rPr>
              <a:t>clave primaria</a:t>
            </a:r>
            <a:r>
              <a:rPr lang="es-ES_tradnl" altLang="es-PE" sz="2200" dirty="0"/>
              <a:t>.</a:t>
            </a:r>
          </a:p>
          <a:p>
            <a:pPr algn="just" eaLnBrk="1" hangingPunct="1">
              <a:buSzPct val="70000"/>
              <a:defRPr/>
            </a:pPr>
            <a:r>
              <a:rPr lang="es-ES_tradnl" altLang="es-PE" sz="2200" dirty="0"/>
              <a:t>La clave primaria (</a:t>
            </a:r>
            <a:r>
              <a:rPr lang="es-ES_tradnl" altLang="es-PE" sz="2200" b="1" dirty="0">
                <a:solidFill>
                  <a:srgbClr val="FF0000"/>
                </a:solidFill>
              </a:rPr>
              <a:t>PK</a:t>
            </a:r>
            <a:r>
              <a:rPr lang="es-ES_tradnl" altLang="es-PE" sz="2200" dirty="0"/>
              <a:t>) puede ser un solo atributo o puede estar compuesta de varios atributos.</a:t>
            </a:r>
          </a:p>
          <a:p>
            <a:pPr algn="just" eaLnBrk="1" hangingPunct="1">
              <a:buSzPct val="70000"/>
              <a:defRPr/>
            </a:pPr>
            <a:r>
              <a:rPr lang="es-ES_tradnl" altLang="es-PE" sz="2000" dirty="0"/>
              <a:t>NOTA: es una práctica estándar que los atributos que conforman la PK se presenten subrayados</a:t>
            </a:r>
          </a:p>
        </p:txBody>
      </p:sp>
      <p:sp>
        <p:nvSpPr>
          <p:cNvPr id="12291" name="Rectangle 2">
            <a:extLst>
              <a:ext uri="{FF2B5EF4-FFF2-40B4-BE49-F238E27FC236}">
                <a16:creationId xmlns:a16="http://schemas.microsoft.com/office/drawing/2014/main" id="{892B8403-E7CD-44BD-9653-04561925C7B7}"/>
              </a:ext>
            </a:extLst>
          </p:cNvPr>
          <p:cNvSpPr txBox="1">
            <a:spLocks noChangeArrowheads="1"/>
          </p:cNvSpPr>
          <p:nvPr/>
        </p:nvSpPr>
        <p:spPr bwMode="auto">
          <a:xfrm>
            <a:off x="468313" y="333375"/>
            <a:ext cx="80010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ES_tradnl" altLang="es-PE" sz="4400">
                <a:latin typeface="Bodoni MT Black" panose="02070A03080606020203" pitchFamily="18" charset="0"/>
              </a:rPr>
              <a:t>Definiciones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D43B587-794E-4FDF-AC92-378643B82640}"/>
              </a:ext>
            </a:extLst>
          </p:cNvPr>
          <p:cNvSpPr txBox="1">
            <a:spLocks noChangeArrowheads="1"/>
          </p:cNvSpPr>
          <p:nvPr/>
        </p:nvSpPr>
        <p:spPr bwMode="auto">
          <a:xfrm>
            <a:off x="163513" y="333375"/>
            <a:ext cx="867568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ES_tradnl" altLang="es-PE" sz="4400">
                <a:latin typeface="Bodoni MT Black" panose="02070A03080606020203" pitchFamily="18" charset="0"/>
              </a:rPr>
              <a:t>Definiciones</a:t>
            </a:r>
          </a:p>
        </p:txBody>
      </p:sp>
      <p:sp>
        <p:nvSpPr>
          <p:cNvPr id="3" name="CuadroTexto 2">
            <a:extLst>
              <a:ext uri="{FF2B5EF4-FFF2-40B4-BE49-F238E27FC236}">
                <a16:creationId xmlns:a16="http://schemas.microsoft.com/office/drawing/2014/main" id="{1A0B86BB-7D81-44AD-A66B-30D0473DA1BA}"/>
              </a:ext>
            </a:extLst>
          </p:cNvPr>
          <p:cNvSpPr txBox="1"/>
          <p:nvPr/>
        </p:nvSpPr>
        <p:spPr>
          <a:xfrm>
            <a:off x="239713" y="1227138"/>
            <a:ext cx="8539162" cy="5508625"/>
          </a:xfrm>
          <a:prstGeom prst="rect">
            <a:avLst/>
          </a:prstGeom>
          <a:noFill/>
        </p:spPr>
        <p:txBody>
          <a:bodyPr>
            <a:spAutoFit/>
          </a:bodyPr>
          <a:lstStyle/>
          <a:p>
            <a:pPr eaLnBrk="1" hangingPunct="1">
              <a:defRPr/>
            </a:pPr>
            <a:r>
              <a:rPr lang="es-MX" sz="2400" dirty="0"/>
              <a:t>Todas las formas normales se definen en base al concepto de</a:t>
            </a:r>
          </a:p>
          <a:p>
            <a:pPr algn="ctr" eaLnBrk="1" hangingPunct="1">
              <a:defRPr/>
            </a:pPr>
            <a:r>
              <a:rPr lang="es-MX" sz="2400" b="1" i="1" dirty="0"/>
              <a:t>DEPENDENCIA FUNCIONAL</a:t>
            </a:r>
          </a:p>
          <a:p>
            <a:pPr eaLnBrk="1" hangingPunct="1">
              <a:defRPr/>
            </a:pPr>
            <a:endParaRPr lang="es-MX" sz="2400" b="1" i="1" dirty="0"/>
          </a:p>
          <a:p>
            <a:pPr eaLnBrk="1" hangingPunct="1">
              <a:defRPr/>
            </a:pPr>
            <a:r>
              <a:rPr lang="es-MX" sz="2400" b="1" i="1" dirty="0"/>
              <a:t>DEPENDENCIA FUNCIONAL:</a:t>
            </a:r>
          </a:p>
          <a:p>
            <a:pPr marL="342900" indent="-342900" eaLnBrk="1" hangingPunct="1">
              <a:buFont typeface="Arial" panose="020B0604020202020204" pitchFamily="34" charset="0"/>
              <a:buChar char="•"/>
              <a:defRPr/>
            </a:pPr>
            <a:r>
              <a:rPr lang="es-MX" sz="2400" dirty="0"/>
              <a:t>Relación </a:t>
            </a:r>
            <a:r>
              <a:rPr lang="es-MX" sz="2400" b="1" dirty="0"/>
              <a:t>semántica</a:t>
            </a:r>
            <a:r>
              <a:rPr lang="es-MX" sz="2400" dirty="0"/>
              <a:t> (*) entre dos o más atributos: el valor de un atributo X determina el valor de otro atributo Y.</a:t>
            </a:r>
          </a:p>
          <a:p>
            <a:pPr marL="360363" lvl="1" eaLnBrk="1" hangingPunct="1">
              <a:defRPr/>
            </a:pPr>
            <a:r>
              <a:rPr lang="es-MX" sz="2400" dirty="0"/>
              <a:t>Es decir, si se conoce el valor del atributo X podemos conocer con seguridad el valor que toma el atributo Y.</a:t>
            </a:r>
          </a:p>
          <a:p>
            <a:pPr eaLnBrk="1" hangingPunct="1">
              <a:defRPr/>
            </a:pPr>
            <a:endParaRPr lang="es-MX" sz="2400" dirty="0"/>
          </a:p>
          <a:p>
            <a:pPr marL="342900" indent="-342900" eaLnBrk="1" hangingPunct="1">
              <a:buFont typeface="Arial" panose="020B0604020202020204" pitchFamily="34" charset="0"/>
              <a:buChar char="•"/>
              <a:defRPr/>
            </a:pPr>
            <a:r>
              <a:rPr lang="es-MX" sz="2400" dirty="0"/>
              <a:t>Para poder identificar las dependencias funcionales (DF) entre los atributos es necesario tener muy claro </a:t>
            </a:r>
            <a:r>
              <a:rPr lang="es-MX" sz="2400" b="1" dirty="0"/>
              <a:t>su significado </a:t>
            </a:r>
            <a:r>
              <a:rPr lang="es-MX" sz="2400" dirty="0"/>
              <a:t>y las </a:t>
            </a:r>
            <a:r>
              <a:rPr lang="es-MX" sz="2400" b="1" dirty="0"/>
              <a:t>reglas del negocio </a:t>
            </a:r>
            <a:r>
              <a:rPr lang="es-MX" sz="2400" dirty="0"/>
              <a:t>al que describen.</a:t>
            </a:r>
          </a:p>
          <a:p>
            <a:pPr eaLnBrk="1" hangingPunct="1">
              <a:defRPr/>
            </a:pPr>
            <a:endParaRPr lang="es-MX" sz="2400" dirty="0"/>
          </a:p>
          <a:p>
            <a:pPr algn="ctr" eaLnBrk="1" hangingPunct="1">
              <a:defRPr/>
            </a:pPr>
            <a:r>
              <a:rPr lang="es-MX" sz="2000" dirty="0"/>
              <a:t>(*) Depende del </a:t>
            </a:r>
            <a:r>
              <a:rPr lang="es-MX" sz="2000" u="sng" dirty="0"/>
              <a:t>significado</a:t>
            </a:r>
            <a:r>
              <a:rPr lang="es-MX" sz="2000" dirty="0"/>
              <a:t> de cada uno de los atributos, sustentado en las </a:t>
            </a:r>
            <a:r>
              <a:rPr lang="es-MX" sz="2000" u="sng" dirty="0"/>
              <a:t>reglas del negocio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2E02AA1-1380-4C24-8E4C-A3F26D799566}"/>
              </a:ext>
            </a:extLst>
          </p:cNvPr>
          <p:cNvSpPr txBox="1">
            <a:spLocks noChangeArrowheads="1"/>
          </p:cNvSpPr>
          <p:nvPr/>
        </p:nvSpPr>
        <p:spPr bwMode="auto">
          <a:xfrm>
            <a:off x="1030288" y="304800"/>
            <a:ext cx="728186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s-ES_tradnl" altLang="es-PE" sz="4400">
                <a:latin typeface="Bodoni MT Black" panose="02070A03080606020203" pitchFamily="18" charset="0"/>
              </a:rPr>
              <a:t>Dependencia Funcional </a:t>
            </a:r>
            <a:r>
              <a:rPr lang="es-ES_tradnl" altLang="es-PE">
                <a:latin typeface="Bodoni MT Black" panose="02070A03080606020203" pitchFamily="18" charset="0"/>
              </a:rPr>
              <a:t>(definición formal)</a:t>
            </a:r>
            <a:endParaRPr lang="es-ES_tradnl" altLang="es-PE" sz="4400">
              <a:latin typeface="Bodoni MT Black" panose="02070A03080606020203" pitchFamily="18" charset="0"/>
            </a:endParaRPr>
          </a:p>
        </p:txBody>
      </p:sp>
      <p:sp>
        <p:nvSpPr>
          <p:cNvPr id="4" name="Rectángulo 3">
            <a:extLst>
              <a:ext uri="{FF2B5EF4-FFF2-40B4-BE49-F238E27FC236}">
                <a16:creationId xmlns:a16="http://schemas.microsoft.com/office/drawing/2014/main" id="{BCD7A70D-A86C-4272-ADE4-3BFC41931339}"/>
              </a:ext>
            </a:extLst>
          </p:cNvPr>
          <p:cNvSpPr/>
          <p:nvPr/>
        </p:nvSpPr>
        <p:spPr>
          <a:xfrm>
            <a:off x="496888" y="1776413"/>
            <a:ext cx="8255000" cy="3662362"/>
          </a:xfrm>
          <a:prstGeom prst="rect">
            <a:avLst/>
          </a:prstGeom>
        </p:spPr>
        <p:txBody>
          <a:bodyPr>
            <a:spAutoFit/>
          </a:bodyPr>
          <a:lstStyle/>
          <a:p>
            <a:pPr marL="342900" indent="-342900" eaLnBrk="1" hangingPunct="1">
              <a:buFont typeface="Arial" panose="020B0604020202020204" pitchFamily="34" charset="0"/>
              <a:buChar char="•"/>
              <a:defRPr/>
            </a:pPr>
            <a:r>
              <a:rPr lang="es-ES_tradnl" altLang="es-PE" sz="2400" dirty="0"/>
              <a:t>Dada una Relación </a:t>
            </a:r>
            <a:r>
              <a:rPr lang="es-ES_tradnl" altLang="es-PE" sz="2400" i="1" dirty="0"/>
              <a:t>R</a:t>
            </a:r>
            <a:r>
              <a:rPr lang="es-ES_tradnl" altLang="es-PE" sz="2400" dirty="0"/>
              <a:t>, el atributo “y” de </a:t>
            </a:r>
            <a:r>
              <a:rPr lang="es-ES_tradnl" altLang="es-PE" sz="2400" i="1" dirty="0"/>
              <a:t>R</a:t>
            </a:r>
            <a:r>
              <a:rPr lang="es-ES_tradnl" altLang="es-PE" sz="2400" dirty="0"/>
              <a:t>, depende funcionalmente (DF) del atributo “x” de </a:t>
            </a:r>
            <a:r>
              <a:rPr lang="es-ES_tradnl" altLang="es-PE" sz="2400" i="1" dirty="0"/>
              <a:t>R</a:t>
            </a:r>
            <a:r>
              <a:rPr lang="es-ES_tradnl" altLang="es-PE" sz="2400" dirty="0"/>
              <a:t>, si el valor de “y” está determinado por el valor de “x”.</a:t>
            </a:r>
          </a:p>
          <a:p>
            <a:pPr marL="342900" indent="-342900" eaLnBrk="1" hangingPunct="1">
              <a:buFont typeface="Arial" panose="020B0604020202020204" pitchFamily="34" charset="0"/>
              <a:buChar char="•"/>
              <a:defRPr/>
            </a:pPr>
            <a:endParaRPr lang="es-ES_tradnl" altLang="es-PE" sz="2400" dirty="0"/>
          </a:p>
          <a:p>
            <a:pPr algn="ctr" eaLnBrk="1" hangingPunct="1">
              <a:defRPr/>
            </a:pPr>
            <a:r>
              <a:rPr lang="es-ES_tradnl" altLang="es-PE" sz="3200" dirty="0" err="1"/>
              <a:t>R.x</a:t>
            </a:r>
            <a:r>
              <a:rPr lang="es-ES_tradnl" altLang="es-PE" sz="3200" dirty="0"/>
              <a:t> </a:t>
            </a:r>
            <a:r>
              <a:rPr lang="es-ES_tradnl" altLang="es-PE" sz="3200" dirty="0">
                <a:sym typeface="Wingdings" panose="05000000000000000000" pitchFamily="2" charset="2"/>
              </a:rPr>
              <a:t> </a:t>
            </a:r>
            <a:r>
              <a:rPr lang="es-ES_tradnl" altLang="es-PE" sz="3200" dirty="0" err="1">
                <a:sym typeface="Wingdings" panose="05000000000000000000" pitchFamily="2" charset="2"/>
              </a:rPr>
              <a:t>R.y</a:t>
            </a:r>
            <a:endParaRPr lang="es-ES_tradnl" altLang="es-PE" sz="3200" dirty="0">
              <a:sym typeface="Wingdings" panose="05000000000000000000" pitchFamily="2" charset="2"/>
            </a:endParaRPr>
          </a:p>
          <a:p>
            <a:pPr algn="ctr" eaLnBrk="1" hangingPunct="1">
              <a:defRPr/>
            </a:pPr>
            <a:endParaRPr lang="es-ES_tradnl" altLang="es-PE" sz="3200" dirty="0">
              <a:sym typeface="Wingdings" panose="05000000000000000000" pitchFamily="2" charset="2"/>
            </a:endParaRPr>
          </a:p>
          <a:p>
            <a:pPr algn="ctr" eaLnBrk="1" hangingPunct="1">
              <a:defRPr/>
            </a:pPr>
            <a:r>
              <a:rPr lang="es-ES_tradnl" altLang="es-PE" sz="2400" dirty="0">
                <a:sym typeface="Wingdings" panose="05000000000000000000" pitchFamily="2" charset="2"/>
              </a:rPr>
              <a:t>Se lee: </a:t>
            </a:r>
            <a:r>
              <a:rPr lang="es-ES_tradnl" altLang="es-PE" sz="2400" dirty="0" err="1">
                <a:sym typeface="Wingdings" panose="05000000000000000000" pitchFamily="2" charset="2"/>
              </a:rPr>
              <a:t>R.x</a:t>
            </a:r>
            <a:r>
              <a:rPr lang="es-ES_tradnl" altLang="es-PE" sz="2400" dirty="0">
                <a:sym typeface="Wingdings" panose="05000000000000000000" pitchFamily="2" charset="2"/>
              </a:rPr>
              <a:t> determina funcionalmente a </a:t>
            </a:r>
            <a:r>
              <a:rPr lang="es-ES_tradnl" altLang="es-PE" sz="2400" dirty="0" err="1">
                <a:sym typeface="Wingdings" panose="05000000000000000000" pitchFamily="2" charset="2"/>
              </a:rPr>
              <a:t>R.y</a:t>
            </a:r>
            <a:endParaRPr lang="es-ES_tradnl" altLang="es-PE" sz="2400" dirty="0">
              <a:sym typeface="Wingdings" panose="05000000000000000000" pitchFamily="2" charset="2"/>
            </a:endParaRPr>
          </a:p>
          <a:p>
            <a:pPr algn="ctr" eaLnBrk="1" hangingPunct="1">
              <a:defRPr/>
            </a:pPr>
            <a:r>
              <a:rPr lang="es-ES_tradnl" altLang="es-PE" sz="2400" dirty="0">
                <a:sym typeface="Wingdings" panose="05000000000000000000" pitchFamily="2" charset="2"/>
              </a:rPr>
              <a:t>o</a:t>
            </a:r>
          </a:p>
          <a:p>
            <a:pPr algn="ctr" eaLnBrk="1" hangingPunct="1">
              <a:defRPr/>
            </a:pPr>
            <a:r>
              <a:rPr lang="es-ES_tradnl" altLang="es-PE" sz="2400" dirty="0" err="1">
                <a:sym typeface="Wingdings" panose="05000000000000000000" pitchFamily="2" charset="2"/>
              </a:rPr>
              <a:t>R.y</a:t>
            </a:r>
            <a:r>
              <a:rPr lang="es-ES_tradnl" altLang="es-PE" sz="2400" dirty="0">
                <a:sym typeface="Wingdings" panose="05000000000000000000" pitchFamily="2" charset="2"/>
              </a:rPr>
              <a:t> depende funcionalmente de </a:t>
            </a:r>
            <a:r>
              <a:rPr lang="es-ES_tradnl" altLang="es-PE" sz="2400" dirty="0" err="1">
                <a:sym typeface="Wingdings" panose="05000000000000000000" pitchFamily="2" charset="2"/>
              </a:rPr>
              <a:t>R.x</a:t>
            </a:r>
            <a:endParaRPr lang="es-ES_tradnl" altLang="es-PE"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descr="Rectangle: Click to edit Master text styles&#10;Second level&#10;Third level&#10;Fourth level&#10;Fifth level">
            <a:extLst>
              <a:ext uri="{FF2B5EF4-FFF2-40B4-BE49-F238E27FC236}">
                <a16:creationId xmlns:a16="http://schemas.microsoft.com/office/drawing/2014/main" id="{525EAC81-68AD-4753-A143-15D51F9968C0}"/>
              </a:ext>
            </a:extLst>
          </p:cNvPr>
          <p:cNvSpPr>
            <a:spLocks noGrp="1"/>
          </p:cNvSpPr>
          <p:nvPr>
            <p:ph type="body" idx="4294967295"/>
          </p:nvPr>
        </p:nvSpPr>
        <p:spPr>
          <a:xfrm>
            <a:off x="300038" y="1212850"/>
            <a:ext cx="8559800" cy="5218113"/>
          </a:xfrm>
        </p:spPr>
        <p:txBody>
          <a:bodyPr/>
          <a:lstStyle/>
          <a:p>
            <a:pPr>
              <a:buFont typeface="Wingdings" panose="05000000000000000000" pitchFamily="2" charset="2"/>
              <a:buNone/>
            </a:pPr>
            <a:r>
              <a:rPr lang="es-ES_tradnl" altLang="es-PE"/>
              <a:t>Ejemplo:</a:t>
            </a:r>
          </a:p>
          <a:p>
            <a:pPr>
              <a:buFont typeface="Wingdings" panose="05000000000000000000" pitchFamily="2" charset="2"/>
              <a:buNone/>
            </a:pPr>
            <a:r>
              <a:rPr lang="es-ES_tradnl" altLang="es-PE" sz="2400"/>
              <a:t>Relación Alumno: (CoAlumno, NoAlumno, CoPostal, NoEspecialidad)</a:t>
            </a:r>
          </a:p>
          <a:p>
            <a:pPr>
              <a:buFont typeface="Wingdings" panose="05000000000000000000" pitchFamily="2" charset="2"/>
              <a:buNone/>
            </a:pPr>
            <a:endParaRPr lang="es-ES_tradnl" altLang="es-PE" sz="2400"/>
          </a:p>
          <a:p>
            <a:pPr>
              <a:buFont typeface="Wingdings" panose="05000000000000000000" pitchFamily="2" charset="2"/>
              <a:buNone/>
            </a:pPr>
            <a:r>
              <a:rPr lang="es-ES_tradnl" altLang="es-PE" sz="2400"/>
              <a:t>Reglas de negocio:</a:t>
            </a:r>
          </a:p>
          <a:p>
            <a:r>
              <a:rPr lang="es-ES_tradnl" altLang="es-PE" sz="2000"/>
              <a:t>Cada alumno tiene un código único que lo identifica</a:t>
            </a:r>
          </a:p>
          <a:p>
            <a:r>
              <a:rPr lang="es-ES_tradnl" altLang="es-PE" sz="2000"/>
              <a:t>Se guarda registro del nombre del alumno, el código postal de su domicilio y la especialidad en la que está matriculado</a:t>
            </a:r>
          </a:p>
          <a:p>
            <a:r>
              <a:rPr lang="es-ES_tradnl" altLang="es-PE" sz="2000"/>
              <a:t>Cada alumno solamente puede estar inscrito en una especialidad </a:t>
            </a:r>
          </a:p>
        </p:txBody>
      </p:sp>
      <p:sp>
        <p:nvSpPr>
          <p:cNvPr id="15363" name="Rectangle 3">
            <a:extLst>
              <a:ext uri="{FF2B5EF4-FFF2-40B4-BE49-F238E27FC236}">
                <a16:creationId xmlns:a16="http://schemas.microsoft.com/office/drawing/2014/main" id="{FA57F261-381E-437D-9B44-AEDB4D2021F1}"/>
              </a:ext>
            </a:extLst>
          </p:cNvPr>
          <p:cNvSpPr>
            <a:spLocks noGrp="1"/>
          </p:cNvSpPr>
          <p:nvPr>
            <p:ph type="title" idx="4294967295"/>
          </p:nvPr>
        </p:nvSpPr>
        <p:spPr>
          <a:xfrm>
            <a:off x="0" y="85725"/>
            <a:ext cx="7772400" cy="838200"/>
          </a:xfrm>
          <a:noFill/>
        </p:spPr>
        <p:txBody>
          <a:bodyPr/>
          <a:lstStyle/>
          <a:p>
            <a:r>
              <a:rPr lang="es-ES_tradnl" altLang="es-PE">
                <a:latin typeface="Bodoni MT Black" panose="02070A03080606020203" pitchFamily="18" charset="0"/>
              </a:rPr>
              <a:t>Dependencia Funcional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descr="Rectangle: Click to edit Master text styles&#10;Second level&#10;Third level&#10;Fourth level&#10;Fifth level">
            <a:extLst>
              <a:ext uri="{FF2B5EF4-FFF2-40B4-BE49-F238E27FC236}">
                <a16:creationId xmlns:a16="http://schemas.microsoft.com/office/drawing/2014/main" id="{649EF9AD-D91F-4941-B506-75C1BAA841D4}"/>
              </a:ext>
            </a:extLst>
          </p:cNvPr>
          <p:cNvSpPr>
            <a:spLocks noGrp="1"/>
          </p:cNvSpPr>
          <p:nvPr>
            <p:ph type="body" idx="4294967295"/>
          </p:nvPr>
        </p:nvSpPr>
        <p:spPr>
          <a:xfrm>
            <a:off x="300038" y="1212850"/>
            <a:ext cx="7343775" cy="820738"/>
          </a:xfrm>
        </p:spPr>
        <p:txBody>
          <a:bodyPr/>
          <a:lstStyle/>
          <a:p>
            <a:pPr>
              <a:buFont typeface="Wingdings" panose="05000000000000000000" pitchFamily="2" charset="2"/>
              <a:buNone/>
            </a:pPr>
            <a:r>
              <a:rPr lang="es-ES_tradnl" altLang="es-PE"/>
              <a:t>Ejemplo: Relación Alumno</a:t>
            </a:r>
          </a:p>
        </p:txBody>
      </p:sp>
      <p:sp>
        <p:nvSpPr>
          <p:cNvPr id="16387" name="Rectangle 3">
            <a:extLst>
              <a:ext uri="{FF2B5EF4-FFF2-40B4-BE49-F238E27FC236}">
                <a16:creationId xmlns:a16="http://schemas.microsoft.com/office/drawing/2014/main" id="{37CA7763-2075-4216-B2D8-2F4296F93734}"/>
              </a:ext>
            </a:extLst>
          </p:cNvPr>
          <p:cNvSpPr>
            <a:spLocks noGrp="1"/>
          </p:cNvSpPr>
          <p:nvPr>
            <p:ph type="title" idx="4294967295"/>
          </p:nvPr>
        </p:nvSpPr>
        <p:spPr>
          <a:xfrm>
            <a:off x="0" y="85725"/>
            <a:ext cx="7772400" cy="838200"/>
          </a:xfrm>
          <a:noFill/>
        </p:spPr>
        <p:txBody>
          <a:bodyPr/>
          <a:lstStyle/>
          <a:p>
            <a:r>
              <a:rPr lang="es-ES_tradnl" altLang="es-PE">
                <a:latin typeface="Bodoni MT Black" panose="02070A03080606020203" pitchFamily="18" charset="0"/>
              </a:rPr>
              <a:t>Dependencia Funcional</a:t>
            </a:r>
          </a:p>
        </p:txBody>
      </p:sp>
      <p:sp>
        <p:nvSpPr>
          <p:cNvPr id="16388" name="Text Box 4">
            <a:extLst>
              <a:ext uri="{FF2B5EF4-FFF2-40B4-BE49-F238E27FC236}">
                <a16:creationId xmlns:a16="http://schemas.microsoft.com/office/drawing/2014/main" id="{02E07BEF-4E35-42EB-9E12-227CA85C6408}"/>
              </a:ext>
            </a:extLst>
          </p:cNvPr>
          <p:cNvSpPr txBox="1">
            <a:spLocks noChangeArrowheads="1"/>
          </p:cNvSpPr>
          <p:nvPr/>
        </p:nvSpPr>
        <p:spPr bwMode="auto">
          <a:xfrm>
            <a:off x="2300288" y="5595938"/>
            <a:ext cx="3733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grpSp>
        <p:nvGrpSpPr>
          <p:cNvPr id="16389" name="Group 13">
            <a:extLst>
              <a:ext uri="{FF2B5EF4-FFF2-40B4-BE49-F238E27FC236}">
                <a16:creationId xmlns:a16="http://schemas.microsoft.com/office/drawing/2014/main" id="{9BDA6393-75B2-4766-9E2C-B1C2EB10AEC0}"/>
              </a:ext>
            </a:extLst>
          </p:cNvPr>
          <p:cNvGrpSpPr>
            <a:grpSpLocks/>
          </p:cNvGrpSpPr>
          <p:nvPr/>
        </p:nvGrpSpPr>
        <p:grpSpPr bwMode="auto">
          <a:xfrm>
            <a:off x="319088" y="1958975"/>
            <a:ext cx="8315325" cy="2776538"/>
            <a:chOff x="192" y="1392"/>
            <a:chExt cx="5328" cy="1669"/>
          </a:xfrm>
        </p:grpSpPr>
        <p:grpSp>
          <p:nvGrpSpPr>
            <p:cNvPr id="16391" name="Group 14">
              <a:extLst>
                <a:ext uri="{FF2B5EF4-FFF2-40B4-BE49-F238E27FC236}">
                  <a16:creationId xmlns:a16="http://schemas.microsoft.com/office/drawing/2014/main" id="{BC30ABD4-F8F3-4B0A-8D63-ADCDE88546C4}"/>
                </a:ext>
              </a:extLst>
            </p:cNvPr>
            <p:cNvGrpSpPr>
              <a:grpSpLocks/>
            </p:cNvGrpSpPr>
            <p:nvPr/>
          </p:nvGrpSpPr>
          <p:grpSpPr bwMode="auto">
            <a:xfrm>
              <a:off x="192" y="1392"/>
              <a:ext cx="5328" cy="1669"/>
              <a:chOff x="192" y="1392"/>
              <a:chExt cx="5328" cy="1669"/>
            </a:xfrm>
          </p:grpSpPr>
          <p:sp>
            <p:nvSpPr>
              <p:cNvPr id="16393" name="Rectangle 15">
                <a:extLst>
                  <a:ext uri="{FF2B5EF4-FFF2-40B4-BE49-F238E27FC236}">
                    <a16:creationId xmlns:a16="http://schemas.microsoft.com/office/drawing/2014/main" id="{9626F878-5974-45AC-B714-EFCCDE452B32}"/>
                  </a:ext>
                </a:extLst>
              </p:cNvPr>
              <p:cNvSpPr>
                <a:spLocks noChangeArrowheads="1"/>
              </p:cNvSpPr>
              <p:nvPr/>
            </p:nvSpPr>
            <p:spPr bwMode="auto">
              <a:xfrm>
                <a:off x="192" y="1392"/>
                <a:ext cx="5328" cy="1669"/>
              </a:xfrm>
              <a:prstGeom prst="rect">
                <a:avLst/>
              </a:prstGeom>
              <a:solidFill>
                <a:srgbClr val="FFFFCC"/>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s-PE" altLang="es-PE" sz="1800"/>
              </a:p>
            </p:txBody>
          </p:sp>
          <p:sp>
            <p:nvSpPr>
              <p:cNvPr id="16394" name="Rectangle 16">
                <a:extLst>
                  <a:ext uri="{FF2B5EF4-FFF2-40B4-BE49-F238E27FC236}">
                    <a16:creationId xmlns:a16="http://schemas.microsoft.com/office/drawing/2014/main" id="{C4B2C171-2A34-4086-A437-58F7FA833D56}"/>
                  </a:ext>
                </a:extLst>
              </p:cNvPr>
              <p:cNvSpPr>
                <a:spLocks noChangeArrowheads="1"/>
              </p:cNvSpPr>
              <p:nvPr/>
            </p:nvSpPr>
            <p:spPr bwMode="auto">
              <a:xfrm>
                <a:off x="602" y="1460"/>
                <a:ext cx="748" cy="16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1800" b="1">
                    <a:solidFill>
                      <a:srgbClr val="333399"/>
                    </a:solidFill>
                    <a:latin typeface="Arial" panose="020B0604020202020204" pitchFamily="34" charset="0"/>
                  </a:rPr>
                  <a:t>CoAlumno</a:t>
                </a:r>
                <a:endParaRPr kumimoji="1" lang="es-ES_tradnl" altLang="es-PE" sz="1800">
                  <a:latin typeface="Times New Roman" panose="02020603050405020304" pitchFamily="18" charset="0"/>
                </a:endParaRPr>
              </a:p>
            </p:txBody>
          </p:sp>
          <p:sp>
            <p:nvSpPr>
              <p:cNvPr id="16395" name="Rectangle 17">
                <a:extLst>
                  <a:ext uri="{FF2B5EF4-FFF2-40B4-BE49-F238E27FC236}">
                    <a16:creationId xmlns:a16="http://schemas.microsoft.com/office/drawing/2014/main" id="{42810586-3CD0-49DB-9093-ACCB67F0896A}"/>
                  </a:ext>
                </a:extLst>
              </p:cNvPr>
              <p:cNvSpPr>
                <a:spLocks noChangeArrowheads="1"/>
              </p:cNvSpPr>
              <p:nvPr/>
            </p:nvSpPr>
            <p:spPr bwMode="auto">
              <a:xfrm>
                <a:off x="956" y="1500"/>
                <a:ext cx="0" cy="30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sp>
            <p:nvSpPr>
              <p:cNvPr id="16396" name="Rectangle 18">
                <a:extLst>
                  <a:ext uri="{FF2B5EF4-FFF2-40B4-BE49-F238E27FC236}">
                    <a16:creationId xmlns:a16="http://schemas.microsoft.com/office/drawing/2014/main" id="{0B5E6515-FB42-47AF-83FB-01D1333AC28E}"/>
                  </a:ext>
                </a:extLst>
              </p:cNvPr>
              <p:cNvSpPr>
                <a:spLocks noChangeArrowheads="1"/>
              </p:cNvSpPr>
              <p:nvPr/>
            </p:nvSpPr>
            <p:spPr bwMode="auto">
              <a:xfrm>
                <a:off x="1893" y="1460"/>
                <a:ext cx="728" cy="17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1800" b="1">
                    <a:solidFill>
                      <a:srgbClr val="333399"/>
                    </a:solidFill>
                    <a:latin typeface="Arial" panose="020B0604020202020204" pitchFamily="34" charset="0"/>
                  </a:rPr>
                  <a:t>NoAlumno</a:t>
                </a:r>
                <a:endParaRPr kumimoji="1" lang="es-ES_tradnl" altLang="es-PE" sz="1800">
                  <a:latin typeface="Times New Roman" panose="02020603050405020304" pitchFamily="18" charset="0"/>
                </a:endParaRPr>
              </a:p>
            </p:txBody>
          </p:sp>
          <p:sp>
            <p:nvSpPr>
              <p:cNvPr id="16397" name="Rectangle 19">
                <a:extLst>
                  <a:ext uri="{FF2B5EF4-FFF2-40B4-BE49-F238E27FC236}">
                    <a16:creationId xmlns:a16="http://schemas.microsoft.com/office/drawing/2014/main" id="{A5813437-D0EC-458B-A947-67B44FBC73CE}"/>
                  </a:ext>
                </a:extLst>
              </p:cNvPr>
              <p:cNvSpPr>
                <a:spLocks noChangeArrowheads="1"/>
              </p:cNvSpPr>
              <p:nvPr/>
            </p:nvSpPr>
            <p:spPr bwMode="auto">
              <a:xfrm>
                <a:off x="2237" y="1500"/>
                <a:ext cx="0" cy="30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endParaRPr kumimoji="1" lang="es-ES_tradnl" altLang="es-PE">
                  <a:latin typeface="Times New Roman" panose="02020603050405020304" pitchFamily="18" charset="0"/>
                </a:endParaRPr>
              </a:p>
            </p:txBody>
          </p:sp>
          <p:sp>
            <p:nvSpPr>
              <p:cNvPr id="16398" name="Rectangle 20">
                <a:extLst>
                  <a:ext uri="{FF2B5EF4-FFF2-40B4-BE49-F238E27FC236}">
                    <a16:creationId xmlns:a16="http://schemas.microsoft.com/office/drawing/2014/main" id="{5B2F3634-9AC9-412C-AE17-3B4B4E838481}"/>
                  </a:ext>
                </a:extLst>
              </p:cNvPr>
              <p:cNvSpPr>
                <a:spLocks noChangeArrowheads="1"/>
              </p:cNvSpPr>
              <p:nvPr/>
            </p:nvSpPr>
            <p:spPr bwMode="auto">
              <a:xfrm>
                <a:off x="3227" y="1460"/>
                <a:ext cx="624" cy="17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1800" b="1">
                    <a:solidFill>
                      <a:srgbClr val="333399"/>
                    </a:solidFill>
                    <a:latin typeface="Arial" panose="020B0604020202020204" pitchFamily="34" charset="0"/>
                  </a:rPr>
                  <a:t>CoPostal</a:t>
                </a:r>
                <a:endParaRPr kumimoji="1" lang="es-ES_tradnl" altLang="es-PE" sz="1800">
                  <a:latin typeface="Times New Roman" panose="02020603050405020304" pitchFamily="18" charset="0"/>
                </a:endParaRPr>
              </a:p>
            </p:txBody>
          </p:sp>
          <p:sp>
            <p:nvSpPr>
              <p:cNvPr id="16399" name="Rectangle 21">
                <a:extLst>
                  <a:ext uri="{FF2B5EF4-FFF2-40B4-BE49-F238E27FC236}">
                    <a16:creationId xmlns:a16="http://schemas.microsoft.com/office/drawing/2014/main" id="{BF9FBAB6-0AC6-4FBA-B435-C140CC77E64D}"/>
                  </a:ext>
                </a:extLst>
              </p:cNvPr>
              <p:cNvSpPr>
                <a:spLocks noChangeArrowheads="1"/>
              </p:cNvSpPr>
              <p:nvPr/>
            </p:nvSpPr>
            <p:spPr bwMode="auto">
              <a:xfrm>
                <a:off x="4286" y="1460"/>
                <a:ext cx="1072" cy="17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1800" b="1">
                    <a:solidFill>
                      <a:srgbClr val="333399"/>
                    </a:solidFill>
                    <a:latin typeface="Arial" panose="020B0604020202020204" pitchFamily="34" charset="0"/>
                  </a:rPr>
                  <a:t>NoEspecialidad</a:t>
                </a:r>
                <a:endParaRPr kumimoji="1" lang="es-ES_tradnl" altLang="es-PE" sz="1800">
                  <a:latin typeface="Times New Roman" panose="02020603050405020304" pitchFamily="18" charset="0"/>
                </a:endParaRPr>
              </a:p>
            </p:txBody>
          </p:sp>
          <p:sp>
            <p:nvSpPr>
              <p:cNvPr id="16400" name="Rectangle 22">
                <a:extLst>
                  <a:ext uri="{FF2B5EF4-FFF2-40B4-BE49-F238E27FC236}">
                    <a16:creationId xmlns:a16="http://schemas.microsoft.com/office/drawing/2014/main" id="{72707ECD-76D4-4E6A-B6EB-C5C07D8D7196}"/>
                  </a:ext>
                </a:extLst>
              </p:cNvPr>
              <p:cNvSpPr>
                <a:spLocks noChangeArrowheads="1"/>
              </p:cNvSpPr>
              <p:nvPr/>
            </p:nvSpPr>
            <p:spPr bwMode="auto">
              <a:xfrm>
                <a:off x="555" y="1775"/>
                <a:ext cx="823" cy="18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203000101</a:t>
                </a:r>
                <a:endParaRPr kumimoji="1" lang="es-ES_tradnl" altLang="es-PE">
                  <a:latin typeface="Times New Roman" panose="02020603050405020304" pitchFamily="18" charset="0"/>
                </a:endParaRPr>
              </a:p>
            </p:txBody>
          </p:sp>
          <p:sp>
            <p:nvSpPr>
              <p:cNvPr id="16401" name="Rectangle 23">
                <a:extLst>
                  <a:ext uri="{FF2B5EF4-FFF2-40B4-BE49-F238E27FC236}">
                    <a16:creationId xmlns:a16="http://schemas.microsoft.com/office/drawing/2014/main" id="{5AFA5C66-74E8-4E38-ACED-0DACDB65814D}"/>
                  </a:ext>
                </a:extLst>
              </p:cNvPr>
              <p:cNvSpPr>
                <a:spLocks noChangeArrowheads="1"/>
              </p:cNvSpPr>
              <p:nvPr/>
            </p:nvSpPr>
            <p:spPr bwMode="auto">
              <a:xfrm>
                <a:off x="1974" y="1775"/>
                <a:ext cx="542"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Salazar</a:t>
                </a:r>
                <a:endParaRPr kumimoji="1" lang="es-ES_tradnl" altLang="es-PE">
                  <a:latin typeface="Times New Roman" panose="02020603050405020304" pitchFamily="18" charset="0"/>
                </a:endParaRPr>
              </a:p>
            </p:txBody>
          </p:sp>
          <p:sp>
            <p:nvSpPr>
              <p:cNvPr id="16402" name="Rectangle 24">
                <a:extLst>
                  <a:ext uri="{FF2B5EF4-FFF2-40B4-BE49-F238E27FC236}">
                    <a16:creationId xmlns:a16="http://schemas.microsoft.com/office/drawing/2014/main" id="{71A4C38E-7837-4217-B3A6-99BA2BCA1CE1}"/>
                  </a:ext>
                </a:extLst>
              </p:cNvPr>
              <p:cNvSpPr>
                <a:spLocks noChangeArrowheads="1"/>
              </p:cNvSpPr>
              <p:nvPr/>
            </p:nvSpPr>
            <p:spPr bwMode="auto">
              <a:xfrm>
                <a:off x="3400" y="1775"/>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L14</a:t>
                </a:r>
                <a:endParaRPr kumimoji="1" lang="es-ES_tradnl" altLang="es-PE">
                  <a:latin typeface="Times New Roman" panose="02020603050405020304" pitchFamily="18" charset="0"/>
                </a:endParaRPr>
              </a:p>
            </p:txBody>
          </p:sp>
          <p:sp>
            <p:nvSpPr>
              <p:cNvPr id="16403" name="Rectangle 25">
                <a:extLst>
                  <a:ext uri="{FF2B5EF4-FFF2-40B4-BE49-F238E27FC236}">
                    <a16:creationId xmlns:a16="http://schemas.microsoft.com/office/drawing/2014/main" id="{A3F6A1CD-B537-4235-80F8-355C406589BC}"/>
                  </a:ext>
                </a:extLst>
              </p:cNvPr>
              <p:cNvSpPr>
                <a:spLocks noChangeArrowheads="1"/>
              </p:cNvSpPr>
              <p:nvPr/>
            </p:nvSpPr>
            <p:spPr bwMode="auto">
              <a:xfrm>
                <a:off x="4491" y="1775"/>
                <a:ext cx="649"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Industrial</a:t>
                </a:r>
                <a:endParaRPr kumimoji="1" lang="es-ES_tradnl" altLang="es-PE">
                  <a:latin typeface="Times New Roman" panose="02020603050405020304" pitchFamily="18" charset="0"/>
                </a:endParaRPr>
              </a:p>
            </p:txBody>
          </p:sp>
          <p:sp>
            <p:nvSpPr>
              <p:cNvPr id="16404" name="Rectangle 26">
                <a:extLst>
                  <a:ext uri="{FF2B5EF4-FFF2-40B4-BE49-F238E27FC236}">
                    <a16:creationId xmlns:a16="http://schemas.microsoft.com/office/drawing/2014/main" id="{758B5AF8-DD4A-44C6-9B3E-DB4273BBE92B}"/>
                  </a:ext>
                </a:extLst>
              </p:cNvPr>
              <p:cNvSpPr>
                <a:spLocks noChangeArrowheads="1"/>
              </p:cNvSpPr>
              <p:nvPr/>
            </p:nvSpPr>
            <p:spPr bwMode="auto">
              <a:xfrm>
                <a:off x="555" y="2025"/>
                <a:ext cx="823" cy="18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203010126</a:t>
                </a:r>
                <a:endParaRPr kumimoji="1" lang="es-ES_tradnl" altLang="es-PE">
                  <a:latin typeface="Times New Roman" panose="02020603050405020304" pitchFamily="18" charset="0"/>
                </a:endParaRPr>
              </a:p>
            </p:txBody>
          </p:sp>
          <p:sp>
            <p:nvSpPr>
              <p:cNvPr id="16405" name="Rectangle 27">
                <a:extLst>
                  <a:ext uri="{FF2B5EF4-FFF2-40B4-BE49-F238E27FC236}">
                    <a16:creationId xmlns:a16="http://schemas.microsoft.com/office/drawing/2014/main" id="{DD07B8A0-32CB-417C-81AD-CE6E61672982}"/>
                  </a:ext>
                </a:extLst>
              </p:cNvPr>
              <p:cNvSpPr>
                <a:spLocks noChangeArrowheads="1"/>
              </p:cNvSpPr>
              <p:nvPr/>
            </p:nvSpPr>
            <p:spPr bwMode="auto">
              <a:xfrm>
                <a:off x="1947" y="2025"/>
                <a:ext cx="59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Jiménez</a:t>
                </a:r>
                <a:endParaRPr kumimoji="1" lang="es-ES_tradnl" altLang="es-PE">
                  <a:latin typeface="Times New Roman" panose="02020603050405020304" pitchFamily="18" charset="0"/>
                </a:endParaRPr>
              </a:p>
            </p:txBody>
          </p:sp>
          <p:sp>
            <p:nvSpPr>
              <p:cNvPr id="16406" name="Rectangle 28">
                <a:extLst>
                  <a:ext uri="{FF2B5EF4-FFF2-40B4-BE49-F238E27FC236}">
                    <a16:creationId xmlns:a16="http://schemas.microsoft.com/office/drawing/2014/main" id="{BAAA4756-6DDD-45FA-AD8E-070AD2AA868F}"/>
                  </a:ext>
                </a:extLst>
              </p:cNvPr>
              <p:cNvSpPr>
                <a:spLocks noChangeArrowheads="1"/>
              </p:cNvSpPr>
              <p:nvPr/>
            </p:nvSpPr>
            <p:spPr bwMode="auto">
              <a:xfrm>
                <a:off x="3400" y="2025"/>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L27</a:t>
                </a:r>
                <a:endParaRPr kumimoji="1" lang="es-ES_tradnl" altLang="es-PE">
                  <a:latin typeface="Times New Roman" panose="02020603050405020304" pitchFamily="18" charset="0"/>
                </a:endParaRPr>
              </a:p>
            </p:txBody>
          </p:sp>
          <p:sp>
            <p:nvSpPr>
              <p:cNvPr id="16407" name="Rectangle 29">
                <a:extLst>
                  <a:ext uri="{FF2B5EF4-FFF2-40B4-BE49-F238E27FC236}">
                    <a16:creationId xmlns:a16="http://schemas.microsoft.com/office/drawing/2014/main" id="{061C234A-18D5-4887-8A06-189753A255DC}"/>
                  </a:ext>
                </a:extLst>
              </p:cNvPr>
              <p:cNvSpPr>
                <a:spLocks noChangeArrowheads="1"/>
              </p:cNvSpPr>
              <p:nvPr/>
            </p:nvSpPr>
            <p:spPr bwMode="auto">
              <a:xfrm>
                <a:off x="4428" y="2025"/>
                <a:ext cx="792"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Electrónica</a:t>
                </a:r>
                <a:endParaRPr kumimoji="1" lang="es-ES_tradnl" altLang="es-PE">
                  <a:latin typeface="Times New Roman" panose="02020603050405020304" pitchFamily="18" charset="0"/>
                </a:endParaRPr>
              </a:p>
            </p:txBody>
          </p:sp>
          <p:sp>
            <p:nvSpPr>
              <p:cNvPr id="16408" name="Rectangle 30">
                <a:extLst>
                  <a:ext uri="{FF2B5EF4-FFF2-40B4-BE49-F238E27FC236}">
                    <a16:creationId xmlns:a16="http://schemas.microsoft.com/office/drawing/2014/main" id="{5E13BE5C-6345-4BDE-A1C3-1E7CD768D7D3}"/>
                  </a:ext>
                </a:extLst>
              </p:cNvPr>
              <p:cNvSpPr>
                <a:spLocks noChangeArrowheads="1"/>
              </p:cNvSpPr>
              <p:nvPr/>
            </p:nvSpPr>
            <p:spPr bwMode="auto">
              <a:xfrm>
                <a:off x="555" y="2275"/>
                <a:ext cx="823" cy="18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203012536</a:t>
                </a:r>
                <a:endParaRPr kumimoji="1" lang="es-ES_tradnl" altLang="es-PE">
                  <a:latin typeface="Times New Roman" panose="02020603050405020304" pitchFamily="18" charset="0"/>
                </a:endParaRPr>
              </a:p>
            </p:txBody>
          </p:sp>
          <p:sp>
            <p:nvSpPr>
              <p:cNvPr id="16409" name="Rectangle 31">
                <a:extLst>
                  <a:ext uri="{FF2B5EF4-FFF2-40B4-BE49-F238E27FC236}">
                    <a16:creationId xmlns:a16="http://schemas.microsoft.com/office/drawing/2014/main" id="{0C329BDE-F192-4535-8DDE-B57CE39ECB20}"/>
                  </a:ext>
                </a:extLst>
              </p:cNvPr>
              <p:cNvSpPr>
                <a:spLocks noChangeArrowheads="1"/>
              </p:cNvSpPr>
              <p:nvPr/>
            </p:nvSpPr>
            <p:spPr bwMode="auto">
              <a:xfrm>
                <a:off x="1934" y="2275"/>
                <a:ext cx="632"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Bernales</a:t>
                </a:r>
                <a:endParaRPr kumimoji="1" lang="es-ES_tradnl" altLang="es-PE">
                  <a:latin typeface="Times New Roman" panose="02020603050405020304" pitchFamily="18" charset="0"/>
                </a:endParaRPr>
              </a:p>
            </p:txBody>
          </p:sp>
          <p:sp>
            <p:nvSpPr>
              <p:cNvPr id="16410" name="Rectangle 32">
                <a:extLst>
                  <a:ext uri="{FF2B5EF4-FFF2-40B4-BE49-F238E27FC236}">
                    <a16:creationId xmlns:a16="http://schemas.microsoft.com/office/drawing/2014/main" id="{6762FA97-960B-4496-8464-CB1474A5C616}"/>
                  </a:ext>
                </a:extLst>
              </p:cNvPr>
              <p:cNvSpPr>
                <a:spLocks noChangeArrowheads="1"/>
              </p:cNvSpPr>
              <p:nvPr/>
            </p:nvSpPr>
            <p:spPr bwMode="auto">
              <a:xfrm>
                <a:off x="3400" y="2275"/>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L01</a:t>
                </a:r>
                <a:endParaRPr kumimoji="1" lang="es-ES_tradnl" altLang="es-PE">
                  <a:latin typeface="Times New Roman" panose="02020603050405020304" pitchFamily="18" charset="0"/>
                </a:endParaRPr>
              </a:p>
            </p:txBody>
          </p:sp>
          <p:sp>
            <p:nvSpPr>
              <p:cNvPr id="16411" name="Rectangle 33">
                <a:extLst>
                  <a:ext uri="{FF2B5EF4-FFF2-40B4-BE49-F238E27FC236}">
                    <a16:creationId xmlns:a16="http://schemas.microsoft.com/office/drawing/2014/main" id="{7C0923B7-624D-43FA-8505-AC7B8E4BBB5D}"/>
                  </a:ext>
                </a:extLst>
              </p:cNvPr>
              <p:cNvSpPr>
                <a:spLocks noChangeArrowheads="1"/>
              </p:cNvSpPr>
              <p:nvPr/>
            </p:nvSpPr>
            <p:spPr bwMode="auto">
              <a:xfrm>
                <a:off x="4494" y="2275"/>
                <a:ext cx="65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Sistemas</a:t>
                </a:r>
                <a:endParaRPr kumimoji="1" lang="es-ES_tradnl" altLang="es-PE">
                  <a:latin typeface="Times New Roman" panose="02020603050405020304" pitchFamily="18" charset="0"/>
                </a:endParaRPr>
              </a:p>
            </p:txBody>
          </p:sp>
          <p:sp>
            <p:nvSpPr>
              <p:cNvPr id="16412" name="Rectangle 34">
                <a:extLst>
                  <a:ext uri="{FF2B5EF4-FFF2-40B4-BE49-F238E27FC236}">
                    <a16:creationId xmlns:a16="http://schemas.microsoft.com/office/drawing/2014/main" id="{C747BD92-C9C5-4FF0-B901-67E2425CF1FB}"/>
                  </a:ext>
                </a:extLst>
              </p:cNvPr>
              <p:cNvSpPr>
                <a:spLocks noChangeArrowheads="1"/>
              </p:cNvSpPr>
              <p:nvPr/>
            </p:nvSpPr>
            <p:spPr bwMode="auto">
              <a:xfrm>
                <a:off x="555" y="2525"/>
                <a:ext cx="823" cy="18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203020016</a:t>
                </a:r>
                <a:endParaRPr kumimoji="1" lang="es-ES_tradnl" altLang="es-PE">
                  <a:latin typeface="Times New Roman" panose="02020603050405020304" pitchFamily="18" charset="0"/>
                </a:endParaRPr>
              </a:p>
            </p:txBody>
          </p:sp>
          <p:sp>
            <p:nvSpPr>
              <p:cNvPr id="16413" name="Rectangle 35">
                <a:extLst>
                  <a:ext uri="{FF2B5EF4-FFF2-40B4-BE49-F238E27FC236}">
                    <a16:creationId xmlns:a16="http://schemas.microsoft.com/office/drawing/2014/main" id="{6D54B8F3-7902-449C-9469-AA4A94A34C05}"/>
                  </a:ext>
                </a:extLst>
              </p:cNvPr>
              <p:cNvSpPr>
                <a:spLocks noChangeArrowheads="1"/>
              </p:cNvSpPr>
              <p:nvPr/>
            </p:nvSpPr>
            <p:spPr bwMode="auto">
              <a:xfrm>
                <a:off x="1962" y="2525"/>
                <a:ext cx="605"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Cordova</a:t>
                </a:r>
                <a:endParaRPr kumimoji="1" lang="es-ES_tradnl" altLang="es-PE">
                  <a:latin typeface="Times New Roman" panose="02020603050405020304" pitchFamily="18" charset="0"/>
                </a:endParaRPr>
              </a:p>
            </p:txBody>
          </p:sp>
          <p:sp>
            <p:nvSpPr>
              <p:cNvPr id="16414" name="Rectangle 36">
                <a:extLst>
                  <a:ext uri="{FF2B5EF4-FFF2-40B4-BE49-F238E27FC236}">
                    <a16:creationId xmlns:a16="http://schemas.microsoft.com/office/drawing/2014/main" id="{71C4F1AB-F86F-4A5D-814E-D47DEC8FB04B}"/>
                  </a:ext>
                </a:extLst>
              </p:cNvPr>
              <p:cNvSpPr>
                <a:spLocks noChangeArrowheads="1"/>
              </p:cNvSpPr>
              <p:nvPr/>
            </p:nvSpPr>
            <p:spPr bwMode="auto">
              <a:xfrm>
                <a:off x="3400" y="2525"/>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L20</a:t>
                </a:r>
                <a:endParaRPr kumimoji="1" lang="es-ES_tradnl" altLang="es-PE">
                  <a:latin typeface="Times New Roman" panose="02020603050405020304" pitchFamily="18" charset="0"/>
                </a:endParaRPr>
              </a:p>
            </p:txBody>
          </p:sp>
          <p:sp>
            <p:nvSpPr>
              <p:cNvPr id="16415" name="Rectangle 37">
                <a:extLst>
                  <a:ext uri="{FF2B5EF4-FFF2-40B4-BE49-F238E27FC236}">
                    <a16:creationId xmlns:a16="http://schemas.microsoft.com/office/drawing/2014/main" id="{1CA0DC1E-0BF1-493A-A88A-8FD6DC8A493B}"/>
                  </a:ext>
                </a:extLst>
              </p:cNvPr>
              <p:cNvSpPr>
                <a:spLocks noChangeArrowheads="1"/>
              </p:cNvSpPr>
              <p:nvPr/>
            </p:nvSpPr>
            <p:spPr bwMode="auto">
              <a:xfrm>
                <a:off x="4485" y="2525"/>
                <a:ext cx="65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Sistemas</a:t>
                </a:r>
                <a:endParaRPr kumimoji="1" lang="es-ES_tradnl" altLang="es-PE">
                  <a:latin typeface="Times New Roman" panose="02020603050405020304" pitchFamily="18" charset="0"/>
                </a:endParaRPr>
              </a:p>
            </p:txBody>
          </p:sp>
          <p:sp>
            <p:nvSpPr>
              <p:cNvPr id="16416" name="Rectangle 38">
                <a:extLst>
                  <a:ext uri="{FF2B5EF4-FFF2-40B4-BE49-F238E27FC236}">
                    <a16:creationId xmlns:a16="http://schemas.microsoft.com/office/drawing/2014/main" id="{A367062F-B9E9-4040-87C2-07FAFDF83038}"/>
                  </a:ext>
                </a:extLst>
              </p:cNvPr>
              <p:cNvSpPr>
                <a:spLocks noChangeArrowheads="1"/>
              </p:cNvSpPr>
              <p:nvPr/>
            </p:nvSpPr>
            <p:spPr bwMode="auto">
              <a:xfrm>
                <a:off x="555" y="2775"/>
                <a:ext cx="823" cy="18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203020010</a:t>
                </a:r>
                <a:endParaRPr kumimoji="1" lang="es-ES_tradnl" altLang="es-PE">
                  <a:latin typeface="Times New Roman" panose="02020603050405020304" pitchFamily="18" charset="0"/>
                </a:endParaRPr>
              </a:p>
            </p:txBody>
          </p:sp>
          <p:sp>
            <p:nvSpPr>
              <p:cNvPr id="16417" name="Rectangle 39">
                <a:extLst>
                  <a:ext uri="{FF2B5EF4-FFF2-40B4-BE49-F238E27FC236}">
                    <a16:creationId xmlns:a16="http://schemas.microsoft.com/office/drawing/2014/main" id="{850DA1CE-204B-42B1-A586-3D796ADD957C}"/>
                  </a:ext>
                </a:extLst>
              </p:cNvPr>
              <p:cNvSpPr>
                <a:spLocks noChangeArrowheads="1"/>
              </p:cNvSpPr>
              <p:nvPr/>
            </p:nvSpPr>
            <p:spPr bwMode="auto">
              <a:xfrm>
                <a:off x="1986" y="2775"/>
                <a:ext cx="53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Alvarez</a:t>
                </a:r>
                <a:endParaRPr kumimoji="1" lang="es-ES_tradnl" altLang="es-PE">
                  <a:latin typeface="Times New Roman" panose="02020603050405020304" pitchFamily="18" charset="0"/>
                </a:endParaRPr>
              </a:p>
            </p:txBody>
          </p:sp>
          <p:sp>
            <p:nvSpPr>
              <p:cNvPr id="16418" name="Rectangle 40">
                <a:extLst>
                  <a:ext uri="{FF2B5EF4-FFF2-40B4-BE49-F238E27FC236}">
                    <a16:creationId xmlns:a16="http://schemas.microsoft.com/office/drawing/2014/main" id="{4A2D0584-1C1A-491F-AB5A-3A1CEEAA7F85}"/>
                  </a:ext>
                </a:extLst>
              </p:cNvPr>
              <p:cNvSpPr>
                <a:spLocks noChangeArrowheads="1"/>
              </p:cNvSpPr>
              <p:nvPr/>
            </p:nvSpPr>
            <p:spPr bwMode="auto">
              <a:xfrm>
                <a:off x="3400" y="2775"/>
                <a:ext cx="26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L27</a:t>
                </a:r>
                <a:endParaRPr kumimoji="1" lang="es-ES_tradnl" altLang="es-PE">
                  <a:latin typeface="Times New Roman" panose="02020603050405020304" pitchFamily="18" charset="0"/>
                </a:endParaRPr>
              </a:p>
            </p:txBody>
          </p:sp>
          <p:sp>
            <p:nvSpPr>
              <p:cNvPr id="16419" name="Rectangle 41">
                <a:extLst>
                  <a:ext uri="{FF2B5EF4-FFF2-40B4-BE49-F238E27FC236}">
                    <a16:creationId xmlns:a16="http://schemas.microsoft.com/office/drawing/2014/main" id="{439047DA-E970-473E-B372-B679909A5B0B}"/>
                  </a:ext>
                </a:extLst>
              </p:cNvPr>
              <p:cNvSpPr>
                <a:spLocks noChangeArrowheads="1"/>
              </p:cNvSpPr>
              <p:nvPr/>
            </p:nvSpPr>
            <p:spPr bwMode="auto">
              <a:xfrm>
                <a:off x="4662" y="2775"/>
                <a:ext cx="304"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1"/>
                  </a:buClr>
                  <a:buSzPct val="90000"/>
                  <a:buFont typeface="Monotype Sorts" pitchFamily="2" charset="2"/>
                  <a:buNone/>
                </a:pPr>
                <a:r>
                  <a:rPr lang="es-ES_tradnl" altLang="es-PE" sz="2000">
                    <a:solidFill>
                      <a:srgbClr val="333399"/>
                    </a:solidFill>
                    <a:latin typeface="Arial" panose="020B0604020202020204" pitchFamily="34" charset="0"/>
                  </a:rPr>
                  <a:t>Civil</a:t>
                </a:r>
                <a:endParaRPr kumimoji="1" lang="es-ES_tradnl" altLang="es-PE">
                  <a:latin typeface="Times New Roman" panose="02020603050405020304" pitchFamily="18" charset="0"/>
                </a:endParaRPr>
              </a:p>
            </p:txBody>
          </p:sp>
        </p:grpSp>
        <p:sp>
          <p:nvSpPr>
            <p:cNvPr id="16392" name="Line 42">
              <a:extLst>
                <a:ext uri="{FF2B5EF4-FFF2-40B4-BE49-F238E27FC236}">
                  <a16:creationId xmlns:a16="http://schemas.microsoft.com/office/drawing/2014/main" id="{E22262D2-897B-4848-9C2C-786AA888D07B}"/>
                </a:ext>
              </a:extLst>
            </p:cNvPr>
            <p:cNvSpPr>
              <a:spLocks noChangeShapeType="1"/>
            </p:cNvSpPr>
            <p:nvPr/>
          </p:nvSpPr>
          <p:spPr bwMode="auto">
            <a:xfrm>
              <a:off x="192" y="1762"/>
              <a:ext cx="53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419"/>
            </a:p>
          </p:txBody>
        </p:sp>
      </p:grpSp>
      <p:sp>
        <p:nvSpPr>
          <p:cNvPr id="16390" name="CuadroTexto 1">
            <a:extLst>
              <a:ext uri="{FF2B5EF4-FFF2-40B4-BE49-F238E27FC236}">
                <a16:creationId xmlns:a16="http://schemas.microsoft.com/office/drawing/2014/main" id="{49F6CDB9-96F4-427D-B5C3-B6DA0D963235}"/>
              </a:ext>
            </a:extLst>
          </p:cNvPr>
          <p:cNvSpPr txBox="1">
            <a:spLocks noChangeArrowheads="1"/>
          </p:cNvSpPr>
          <p:nvPr/>
        </p:nvSpPr>
        <p:spPr bwMode="auto">
          <a:xfrm>
            <a:off x="603250" y="4926013"/>
            <a:ext cx="77311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2" eaLnBrk="1" hangingPunct="1">
              <a:spcBef>
                <a:spcPct val="0"/>
              </a:spcBef>
              <a:buFontTx/>
              <a:buNone/>
            </a:pPr>
            <a:r>
              <a:rPr lang="es-MX" altLang="es-PE" sz="2000"/>
              <a:t>CoAlumno </a:t>
            </a:r>
            <a:r>
              <a:rPr lang="es-MX" altLang="es-PE" sz="2000">
                <a:sym typeface="Wingdings" panose="05000000000000000000" pitchFamily="2" charset="2"/>
              </a:rPr>
              <a:t> NoAlumno</a:t>
            </a:r>
          </a:p>
          <a:p>
            <a:pPr lvl="2" eaLnBrk="1" hangingPunct="1">
              <a:spcBef>
                <a:spcPct val="0"/>
              </a:spcBef>
              <a:buFontTx/>
              <a:buNone/>
            </a:pPr>
            <a:r>
              <a:rPr lang="es-MX" altLang="es-PE" sz="2000">
                <a:sym typeface="Wingdings" panose="05000000000000000000" pitchFamily="2" charset="2"/>
              </a:rPr>
              <a:t>CoAlumno  CoPostal</a:t>
            </a:r>
          </a:p>
          <a:p>
            <a:pPr lvl="2" eaLnBrk="1" hangingPunct="1">
              <a:spcBef>
                <a:spcPct val="0"/>
              </a:spcBef>
              <a:buFontTx/>
              <a:buNone/>
            </a:pPr>
            <a:r>
              <a:rPr lang="es-MX" altLang="es-PE" sz="2000">
                <a:sym typeface="Wingdings" panose="05000000000000000000" pitchFamily="2" charset="2"/>
              </a:rPr>
              <a:t>CoAlumno  NoEspecialidad</a:t>
            </a:r>
          </a:p>
          <a:p>
            <a:pPr algn="ctr" eaLnBrk="1" hangingPunct="1">
              <a:spcBef>
                <a:spcPct val="0"/>
              </a:spcBef>
              <a:buFontTx/>
              <a:buNone/>
            </a:pPr>
            <a:endParaRPr lang="es-MX" altLang="es-PE" sz="2000">
              <a:sym typeface="Wingdings" panose="05000000000000000000" pitchFamily="2" charset="2"/>
            </a:endParaRPr>
          </a:p>
          <a:p>
            <a:pPr lvl="2" algn="just" eaLnBrk="1" hangingPunct="1">
              <a:spcBef>
                <a:spcPct val="0"/>
              </a:spcBef>
              <a:buFontTx/>
              <a:buNone/>
            </a:pPr>
            <a:r>
              <a:rPr lang="es-MX" altLang="es-PE" sz="2000">
                <a:sym typeface="Wingdings" panose="05000000000000000000" pitchFamily="2" charset="2"/>
              </a:rPr>
              <a:t>CoAlumno  (NoAlumno, CoPostal, NoEspecialidad)</a:t>
            </a:r>
            <a:endParaRPr lang="es-PE" altLang="es-PE" sz="2000"/>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7071</TotalTime>
  <Words>1971</Words>
  <Application>Microsoft Office PowerPoint</Application>
  <PresentationFormat>Presentación en pantalla (4:3)</PresentationFormat>
  <Paragraphs>370</Paragraphs>
  <Slides>28</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Calibri</vt:lpstr>
      <vt:lpstr>MS PGothic</vt:lpstr>
      <vt:lpstr>Arial</vt:lpstr>
      <vt:lpstr>Bodoni MT Black</vt:lpstr>
      <vt:lpstr>Wingdings</vt:lpstr>
      <vt:lpstr>Times New Roman</vt:lpstr>
      <vt:lpstr>Monotype Sorts</vt:lpstr>
      <vt:lpstr>Tema de Office</vt:lpstr>
      <vt:lpstr>NORMALIZACIÓN - DEPENDENCIAS FUNCIONALES -</vt:lpstr>
      <vt:lpstr>Presentación de PowerPoint</vt:lpstr>
      <vt:lpstr>Presentación de PowerPoint</vt:lpstr>
      <vt:lpstr>Presentación de PowerPoint</vt:lpstr>
      <vt:lpstr>Presentación de PowerPoint</vt:lpstr>
      <vt:lpstr>Presentación de PowerPoint</vt:lpstr>
      <vt:lpstr>Presentación de PowerPoint</vt:lpstr>
      <vt:lpstr>Dependencia Funcional</vt:lpstr>
      <vt:lpstr>Dependencia Funcional</vt:lpstr>
      <vt:lpstr>Dependencia Funcional</vt:lpstr>
      <vt:lpstr>Dependencia Funcional</vt:lpstr>
      <vt:lpstr>Dependencia Funcional</vt:lpstr>
      <vt:lpstr>Dependencia Funcional</vt:lpstr>
      <vt:lpstr>Dependencia Funcional</vt:lpstr>
      <vt:lpstr>Presentación de PowerPoint</vt:lpstr>
      <vt:lpstr>Dependencia Funcional Completa</vt:lpstr>
      <vt:lpstr>Dependencia Funcional Completa</vt:lpstr>
      <vt:lpstr>Dependencia Funcional Completa</vt:lpstr>
      <vt:lpstr>Dependencia Funcional Completa</vt:lpstr>
      <vt:lpstr>Dependencia Funcional Completa</vt:lpstr>
      <vt:lpstr>Dependencia Transitiva</vt:lpstr>
      <vt:lpstr>Dependencia Transitiva</vt:lpstr>
      <vt:lpstr>Dependencia Transitiva</vt:lpstr>
      <vt:lpstr>Dependencia Transitiva</vt:lpstr>
      <vt:lpstr>Dependencia Transitiva</vt:lpstr>
      <vt:lpstr>Presentación de PowerPoint</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Analu</dc:creator>
  <cp:lastModifiedBy>rosario villanueva</cp:lastModifiedBy>
  <cp:revision>117</cp:revision>
  <dcterms:created xsi:type="dcterms:W3CDTF">2013-09-03T17:21:04Z</dcterms:created>
  <dcterms:modified xsi:type="dcterms:W3CDTF">2021-02-21T22:23:36Z</dcterms:modified>
</cp:coreProperties>
</file>